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66" r:id="rId3"/>
    <p:sldId id="257" r:id="rId4"/>
    <p:sldId id="258" r:id="rId5"/>
    <p:sldId id="259" r:id="rId6"/>
    <p:sldId id="260" r:id="rId7"/>
    <p:sldId id="262" r:id="rId8"/>
    <p:sldId id="267" r:id="rId9"/>
    <p:sldId id="268" r:id="rId10"/>
    <p:sldId id="269" r:id="rId11"/>
    <p:sldId id="270" r:id="rId12"/>
    <p:sldId id="271" r:id="rId13"/>
    <p:sldId id="272" r:id="rId14"/>
    <p:sldId id="273" r:id="rId15"/>
    <p:sldId id="274" r:id="rId16"/>
    <p:sldId id="276" r:id="rId17"/>
    <p:sldId id="277" r:id="rId18"/>
    <p:sldId id="278" r:id="rId19"/>
    <p:sldId id="2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autoAdjust="0"/>
  </p:normalViewPr>
  <p:slideViewPr>
    <p:cSldViewPr snapToGrid="0">
      <p:cViewPr varScale="1">
        <p:scale>
          <a:sx n="77" d="100"/>
          <a:sy n="77" d="100"/>
        </p:scale>
        <p:origin x="468" y="90"/>
      </p:cViewPr>
      <p:guideLst>
        <p:guide orient="horz" pos="2160"/>
        <p:guide pos="3840"/>
      </p:guideLst>
    </p:cSldViewPr>
  </p:slideViewPr>
  <p:outlineViewPr>
    <p:cViewPr>
      <p:scale>
        <a:sx n="33" d="100"/>
        <a:sy n="33" d="100"/>
      </p:scale>
      <p:origin x="0" y="310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57FD0A-8E77-40F1-A8A8-02C23233769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1982087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7FD0A-8E77-40F1-A8A8-02C23233769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350283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7FD0A-8E77-40F1-A8A8-02C23233769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BCE222-90A1-45F7-9F0A-0472EB640B25}"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44192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557FD0A-8E77-40F1-A8A8-02C232337690}"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4000658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557FD0A-8E77-40F1-A8A8-02C232337690}"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BCE222-90A1-45F7-9F0A-0472EB640B25}"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73247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F557FD0A-8E77-40F1-A8A8-02C232337690}"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486413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57FD0A-8E77-40F1-A8A8-02C23233769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3229295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57FD0A-8E77-40F1-A8A8-02C23233769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1792473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57FD0A-8E77-40F1-A8A8-02C23233769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2718605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57FD0A-8E77-40F1-A8A8-02C232337690}" type="datetimeFigureOut">
              <a:rPr lang="en-US" smtClean="0"/>
              <a:t>1/30/2016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236717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57FD0A-8E77-40F1-A8A8-02C232337690}"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156140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57FD0A-8E77-40F1-A8A8-02C232337690}" type="datetimeFigureOut">
              <a:rPr lang="en-US" smtClean="0"/>
              <a:t>1/30/2016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387729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57FD0A-8E77-40F1-A8A8-02C232337690}" type="datetimeFigureOut">
              <a:rPr lang="en-US" smtClean="0"/>
              <a:t>1/30/2016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103175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57FD0A-8E77-40F1-A8A8-02C232337690}" type="datetimeFigureOut">
              <a:rPr lang="en-US" smtClean="0"/>
              <a:t>1/30/2016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3816329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7FD0A-8E77-40F1-A8A8-02C232337690}"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3299007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57FD0A-8E77-40F1-A8A8-02C232337690}" type="datetimeFigureOut">
              <a:rPr lang="en-US" smtClean="0"/>
              <a:t>1/30/2016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5BCE222-90A1-45F7-9F0A-0472EB640B25}" type="slidenum">
              <a:rPr lang="en-US" smtClean="0"/>
              <a:t>‹#›</a:t>
            </a:fld>
            <a:endParaRPr lang="en-US"/>
          </a:p>
        </p:txBody>
      </p:sp>
    </p:spTree>
    <p:extLst>
      <p:ext uri="{BB962C8B-B14F-4D97-AF65-F5344CB8AC3E}">
        <p14:creationId xmlns:p14="http://schemas.microsoft.com/office/powerpoint/2010/main" val="466624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F557FD0A-8E77-40F1-A8A8-02C232337690}" type="datetimeFigureOut">
              <a:rPr lang="en-US" smtClean="0"/>
              <a:t>1/30/2016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5BCE222-90A1-45F7-9F0A-0472EB640B25}" type="slidenum">
              <a:rPr lang="en-US" smtClean="0"/>
              <a:t>‹#›</a:t>
            </a:fld>
            <a:endParaRPr lang="en-US"/>
          </a:p>
        </p:txBody>
      </p:sp>
    </p:spTree>
    <p:extLst>
      <p:ext uri="{BB962C8B-B14F-4D97-AF65-F5344CB8AC3E}">
        <p14:creationId xmlns:p14="http://schemas.microsoft.com/office/powerpoint/2010/main" val="2070521835"/>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How God Gives</a:t>
            </a:r>
            <a:endParaRPr lang="en-US" sz="6600" dirty="0"/>
          </a:p>
        </p:txBody>
      </p:sp>
      <p:sp>
        <p:nvSpPr>
          <p:cNvPr id="3" name="Subtitle 2"/>
          <p:cNvSpPr>
            <a:spLocks noGrp="1"/>
          </p:cNvSpPr>
          <p:nvPr>
            <p:ph type="subTitle" idx="1"/>
          </p:nvPr>
        </p:nvSpPr>
        <p:spPr/>
        <p:txBody>
          <a:bodyPr>
            <a:normAutofit/>
          </a:bodyPr>
          <a:lstStyle/>
          <a:p>
            <a:r>
              <a:rPr lang="en-US" sz="4400" dirty="0" smtClean="0"/>
              <a:t>James 1:1-12</a:t>
            </a:r>
            <a:endParaRPr lang="en-US" sz="4400" dirty="0"/>
          </a:p>
        </p:txBody>
      </p:sp>
    </p:spTree>
    <p:extLst>
      <p:ext uri="{BB962C8B-B14F-4D97-AF65-F5344CB8AC3E}">
        <p14:creationId xmlns:p14="http://schemas.microsoft.com/office/powerpoint/2010/main" val="65633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Rich Man</a:t>
            </a:r>
            <a:endParaRPr lang="en-US" sz="5400" dirty="0"/>
          </a:p>
        </p:txBody>
      </p:sp>
      <p:sp>
        <p:nvSpPr>
          <p:cNvPr id="3" name="Content Placeholder 2"/>
          <p:cNvSpPr>
            <a:spLocks noGrp="1"/>
          </p:cNvSpPr>
          <p:nvPr>
            <p:ph idx="1"/>
          </p:nvPr>
        </p:nvSpPr>
        <p:spPr>
          <a:xfrm>
            <a:off x="2589212" y="2133600"/>
            <a:ext cx="9247884" cy="3777622"/>
          </a:xfrm>
        </p:spPr>
        <p:txBody>
          <a:bodyPr>
            <a:normAutofit/>
          </a:bodyPr>
          <a:lstStyle/>
          <a:p>
            <a:pPr marL="0" indent="0">
              <a:buNone/>
            </a:pPr>
            <a:r>
              <a:rPr lang="en-US" sz="4000" b="1" dirty="0" smtClean="0"/>
              <a:t>PERSEVERING</a:t>
            </a:r>
            <a:r>
              <a:rPr lang="en-US" sz="4000" dirty="0" smtClean="0"/>
              <a:t> though a </a:t>
            </a:r>
            <a:r>
              <a:rPr lang="en-US" sz="4000" b="1" dirty="0" smtClean="0"/>
              <a:t>TRIAL</a:t>
            </a:r>
            <a:r>
              <a:rPr lang="en-US" sz="4000" dirty="0" smtClean="0"/>
              <a:t> yields </a:t>
            </a:r>
            <a:r>
              <a:rPr lang="en-US" sz="4000" b="1" dirty="0" smtClean="0"/>
              <a:t>WISDOM</a:t>
            </a:r>
          </a:p>
        </p:txBody>
      </p:sp>
    </p:spTree>
    <p:extLst>
      <p:ext uri="{BB962C8B-B14F-4D97-AF65-F5344CB8AC3E}">
        <p14:creationId xmlns:p14="http://schemas.microsoft.com/office/powerpoint/2010/main" val="304019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Faith and Doubt</a:t>
            </a:r>
            <a:endParaRPr lang="en-US" sz="5400" dirty="0"/>
          </a:p>
        </p:txBody>
      </p:sp>
      <p:sp>
        <p:nvSpPr>
          <p:cNvPr id="3" name="Content Placeholder 2"/>
          <p:cNvSpPr>
            <a:spLocks noGrp="1"/>
          </p:cNvSpPr>
          <p:nvPr>
            <p:ph idx="1"/>
          </p:nvPr>
        </p:nvSpPr>
        <p:spPr>
          <a:xfrm>
            <a:off x="2589212" y="2133600"/>
            <a:ext cx="9247884" cy="3777622"/>
          </a:xfrm>
        </p:spPr>
        <p:txBody>
          <a:bodyPr>
            <a:normAutofit/>
          </a:bodyPr>
          <a:lstStyle/>
          <a:p>
            <a:pPr marL="0" indent="0">
              <a:buNone/>
            </a:pPr>
            <a:r>
              <a:rPr lang="en-US" sz="4000" b="1" dirty="0" smtClean="0"/>
              <a:t>FAITH </a:t>
            </a:r>
            <a:r>
              <a:rPr lang="en-US" sz="4000" dirty="0" smtClean="0"/>
              <a:t>and</a:t>
            </a:r>
            <a:r>
              <a:rPr lang="en-US" sz="4000" b="1" dirty="0" smtClean="0"/>
              <a:t> DOUBT</a:t>
            </a:r>
            <a:r>
              <a:rPr lang="en-US" sz="4000" dirty="0" smtClean="0"/>
              <a:t> have opposite expectations about the trial.</a:t>
            </a:r>
            <a:endParaRPr lang="en-US" sz="4000" b="1" dirty="0" smtClean="0"/>
          </a:p>
        </p:txBody>
      </p:sp>
    </p:spTree>
    <p:extLst>
      <p:ext uri="{BB962C8B-B14F-4D97-AF65-F5344CB8AC3E}">
        <p14:creationId xmlns:p14="http://schemas.microsoft.com/office/powerpoint/2010/main" val="2746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Perseverance</a:t>
            </a:r>
            <a:endParaRPr lang="en-US" sz="5400" dirty="0"/>
          </a:p>
        </p:txBody>
      </p:sp>
      <p:sp>
        <p:nvSpPr>
          <p:cNvPr id="3" name="Content Placeholder 2"/>
          <p:cNvSpPr>
            <a:spLocks noGrp="1"/>
          </p:cNvSpPr>
          <p:nvPr>
            <p:ph idx="1"/>
          </p:nvPr>
        </p:nvSpPr>
        <p:spPr>
          <a:xfrm>
            <a:off x="2589212" y="2133600"/>
            <a:ext cx="9247884" cy="3777622"/>
          </a:xfrm>
        </p:spPr>
        <p:txBody>
          <a:bodyPr>
            <a:normAutofit/>
          </a:bodyPr>
          <a:lstStyle/>
          <a:p>
            <a:pPr marL="0" indent="0">
              <a:buNone/>
            </a:pPr>
            <a:r>
              <a:rPr lang="en-US" sz="4000" b="1" i="1" dirty="0" smtClean="0"/>
              <a:t>“</a:t>
            </a:r>
            <a:r>
              <a:rPr lang="en-US" sz="4000" i="1" baseline="30000" dirty="0"/>
              <a:t>3 </a:t>
            </a:r>
            <a:r>
              <a:rPr lang="en-US" sz="4000" i="1" dirty="0" smtClean="0"/>
              <a:t>…because </a:t>
            </a:r>
            <a:r>
              <a:rPr lang="en-US" sz="4000" i="1" dirty="0"/>
              <a:t>you know that the testing of your faith produces perseverance. </a:t>
            </a:r>
            <a:r>
              <a:rPr lang="en-US" sz="4000" i="1" baseline="30000" dirty="0"/>
              <a:t>4 </a:t>
            </a:r>
            <a:r>
              <a:rPr lang="en-US" sz="4000" i="1" dirty="0"/>
              <a:t>Let perseverance finish its work so that you may be mature and complete, not lacking anything</a:t>
            </a:r>
            <a:r>
              <a:rPr lang="en-US" sz="4000" i="1" dirty="0" smtClean="0"/>
              <a:t>.” </a:t>
            </a:r>
            <a:r>
              <a:rPr lang="en-US" sz="4000" dirty="0" smtClean="0"/>
              <a:t>(NIV)</a:t>
            </a:r>
            <a:endParaRPr lang="en-US" sz="4000" b="1" dirty="0" smtClean="0"/>
          </a:p>
        </p:txBody>
      </p:sp>
    </p:spTree>
    <p:extLst>
      <p:ext uri="{BB962C8B-B14F-4D97-AF65-F5344CB8AC3E}">
        <p14:creationId xmlns:p14="http://schemas.microsoft.com/office/powerpoint/2010/main" val="47455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200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133600"/>
            <a:ext cx="9247884" cy="3777622"/>
          </a:xfrm>
        </p:spPr>
        <p:txBody>
          <a:bodyPr>
            <a:normAutofit/>
          </a:bodyPr>
          <a:lstStyle/>
          <a:p>
            <a:pPr marL="0" indent="0">
              <a:buNone/>
            </a:pPr>
            <a:r>
              <a:rPr lang="en-US" sz="4000" b="1" i="1" dirty="0" smtClean="0"/>
              <a:t>“</a:t>
            </a:r>
            <a:r>
              <a:rPr lang="en-US" sz="4000" i="1" baseline="30000" dirty="0"/>
              <a:t>2 </a:t>
            </a:r>
            <a:r>
              <a:rPr lang="en-US" sz="4000" i="1" dirty="0"/>
              <a:t>Count it all joy, my brothers</a:t>
            </a:r>
            <a:r>
              <a:rPr lang="en-US" sz="4000" i="1" dirty="0" smtClean="0"/>
              <a:t>, </a:t>
            </a:r>
            <a:r>
              <a:rPr lang="en-US" sz="4000" i="1" dirty="0"/>
              <a:t>when you meet trials of various </a:t>
            </a:r>
            <a:r>
              <a:rPr lang="en-US" sz="4000" i="1" dirty="0" smtClean="0"/>
              <a:t>kinds…”</a:t>
            </a:r>
          </a:p>
          <a:p>
            <a:pPr marL="0" indent="0">
              <a:buNone/>
            </a:pPr>
            <a:r>
              <a:rPr lang="en-US" sz="4000" dirty="0" smtClean="0"/>
              <a:t> (NIV)</a:t>
            </a:r>
            <a:endParaRPr lang="en-US" sz="4000" b="1" dirty="0" smtClean="0"/>
          </a:p>
        </p:txBody>
      </p:sp>
    </p:spTree>
    <p:extLst>
      <p:ext uri="{BB962C8B-B14F-4D97-AF65-F5344CB8AC3E}">
        <p14:creationId xmlns:p14="http://schemas.microsoft.com/office/powerpoint/2010/main" val="42835532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238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Application</a:t>
            </a:r>
            <a:endParaRPr lang="en-US" sz="5400" dirty="0"/>
          </a:p>
        </p:txBody>
      </p:sp>
      <p:sp>
        <p:nvSpPr>
          <p:cNvPr id="3" name="Content Placeholder 2"/>
          <p:cNvSpPr>
            <a:spLocks noGrp="1"/>
          </p:cNvSpPr>
          <p:nvPr>
            <p:ph idx="1"/>
          </p:nvPr>
        </p:nvSpPr>
        <p:spPr>
          <a:xfrm>
            <a:off x="2589212" y="1665962"/>
            <a:ext cx="8915400" cy="4822520"/>
          </a:xfrm>
        </p:spPr>
        <p:txBody>
          <a:bodyPr>
            <a:normAutofit fontScale="92500" lnSpcReduction="10000"/>
          </a:bodyPr>
          <a:lstStyle/>
          <a:p>
            <a:r>
              <a:rPr lang="en-US" sz="3600" b="1" dirty="0" smtClean="0"/>
              <a:t>Be assured </a:t>
            </a:r>
            <a:r>
              <a:rPr lang="en-US" sz="3600" dirty="0" smtClean="0"/>
              <a:t>that when you are facing a trial, God is not trying to harm you.</a:t>
            </a:r>
          </a:p>
          <a:p>
            <a:r>
              <a:rPr lang="en-US" sz="3600" b="1" dirty="0" smtClean="0"/>
              <a:t>Understand</a:t>
            </a:r>
            <a:r>
              <a:rPr lang="en-US" sz="3600" dirty="0" smtClean="0"/>
              <a:t> that God gives you qualities like perseverance and wisdom through trials, and </a:t>
            </a:r>
            <a:r>
              <a:rPr lang="en-US" sz="3600" b="1" dirty="0" smtClean="0"/>
              <a:t>allow</a:t>
            </a:r>
            <a:r>
              <a:rPr lang="en-US" sz="3600" dirty="0" smtClean="0"/>
              <a:t> Him to do so (“let God into your garden”).</a:t>
            </a:r>
          </a:p>
          <a:p>
            <a:r>
              <a:rPr lang="en-US" sz="3600" dirty="0" smtClean="0"/>
              <a:t>When you ask God for wisdom and other means of help, </a:t>
            </a:r>
            <a:r>
              <a:rPr lang="en-US" sz="3600" b="1" dirty="0" smtClean="0"/>
              <a:t>do not set your own expectations </a:t>
            </a:r>
            <a:r>
              <a:rPr lang="en-US" sz="3600" dirty="0" smtClean="0"/>
              <a:t>on how God will deliver.</a:t>
            </a:r>
            <a:endParaRPr lang="en-US" sz="3600" dirty="0"/>
          </a:p>
        </p:txBody>
      </p:sp>
    </p:spTree>
    <p:extLst>
      <p:ext uri="{BB962C8B-B14F-4D97-AF65-F5344CB8AC3E}">
        <p14:creationId xmlns:p14="http://schemas.microsoft.com/office/powerpoint/2010/main" val="88717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89348"/>
            <a:ext cx="8915400" cy="5611660"/>
          </a:xfrm>
        </p:spPr>
        <p:txBody>
          <a:bodyPr>
            <a:normAutofit/>
          </a:bodyPr>
          <a:lstStyle/>
          <a:p>
            <a:r>
              <a:rPr lang="en-US" sz="3200" i="1" dirty="0" smtClean="0"/>
              <a:t>“</a:t>
            </a:r>
            <a:r>
              <a:rPr lang="en-US" sz="3200" i="1" baseline="30000" dirty="0"/>
              <a:t>10 </a:t>
            </a:r>
            <a:r>
              <a:rPr lang="en-US" sz="3200" i="1" dirty="0"/>
              <a:t>For everyone who asks receives, and the one who seeks finds, and to the one who knocks it will be opened. </a:t>
            </a:r>
            <a:r>
              <a:rPr lang="en-US" sz="3200" i="1" baseline="30000" dirty="0"/>
              <a:t>11 </a:t>
            </a:r>
            <a:r>
              <a:rPr lang="en-US" sz="3200" i="1" dirty="0"/>
              <a:t>What father among you, if his son asks </a:t>
            </a:r>
            <a:r>
              <a:rPr lang="en-US" sz="3200" i="1" dirty="0" smtClean="0"/>
              <a:t>for</a:t>
            </a:r>
            <a:r>
              <a:rPr lang="en-US" sz="3200" i="1" baseline="30000" dirty="0"/>
              <a:t> </a:t>
            </a:r>
            <a:r>
              <a:rPr lang="en-US" sz="3200" i="1" dirty="0" smtClean="0"/>
              <a:t>a </a:t>
            </a:r>
            <a:r>
              <a:rPr lang="en-US" sz="3200" i="1" dirty="0"/>
              <a:t>fish, will instead of a fish give him a serpent; </a:t>
            </a:r>
            <a:r>
              <a:rPr lang="en-US" sz="3200" i="1" baseline="30000" dirty="0"/>
              <a:t>12 </a:t>
            </a:r>
            <a:r>
              <a:rPr lang="en-US" sz="3200" i="1" dirty="0"/>
              <a:t>or if he asks for an egg, will give him a scorpion? </a:t>
            </a:r>
            <a:r>
              <a:rPr lang="en-US" sz="3200" i="1" baseline="30000" dirty="0"/>
              <a:t>13 </a:t>
            </a:r>
            <a:r>
              <a:rPr lang="en-US" sz="3200" i="1" dirty="0"/>
              <a:t>If you then, who are evil, know how to give good gifts to your children, how much more will the heavenly Father give the Holy Spirit to those who ask him!”</a:t>
            </a:r>
          </a:p>
          <a:p>
            <a:pPr marL="0" indent="0">
              <a:buNone/>
            </a:pPr>
            <a:r>
              <a:rPr lang="en-US" sz="2400" dirty="0" smtClean="0"/>
              <a:t>									Luke 11:10-13 (ESV)</a:t>
            </a:r>
            <a:endParaRPr lang="en-US" sz="2400" dirty="0"/>
          </a:p>
        </p:txBody>
      </p:sp>
    </p:spTree>
    <p:extLst>
      <p:ext uri="{BB962C8B-B14F-4D97-AF65-F5344CB8AC3E}">
        <p14:creationId xmlns:p14="http://schemas.microsoft.com/office/powerpoint/2010/main" val="244502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889348"/>
            <a:ext cx="8915400" cy="5611660"/>
          </a:xfrm>
        </p:spPr>
        <p:txBody>
          <a:bodyPr>
            <a:normAutofit/>
          </a:bodyPr>
          <a:lstStyle/>
          <a:p>
            <a:r>
              <a:rPr lang="en-US" sz="3600" i="1" dirty="0" smtClean="0"/>
              <a:t>“</a:t>
            </a:r>
            <a:r>
              <a:rPr lang="en-US" sz="3600" i="1" baseline="30000" dirty="0"/>
              <a:t>16 </a:t>
            </a:r>
            <a:r>
              <a:rPr lang="en-US" sz="3600" i="1" dirty="0"/>
              <a:t>Do not be deceived, my beloved brothers. </a:t>
            </a:r>
            <a:r>
              <a:rPr lang="en-US" sz="3600" i="1" baseline="30000" dirty="0"/>
              <a:t>17 </a:t>
            </a:r>
            <a:r>
              <a:rPr lang="en-US" sz="3600" i="1" dirty="0"/>
              <a:t>Every good gift and every perfect gift is from above, coming down from the Father of lights with whom there is no variation or shadow due to change</a:t>
            </a:r>
            <a:r>
              <a:rPr lang="en-US" sz="3600" i="1" dirty="0" smtClean="0"/>
              <a:t>.”</a:t>
            </a:r>
            <a:endParaRPr lang="en-US" sz="3600" i="1" dirty="0"/>
          </a:p>
          <a:p>
            <a:pPr marL="0" indent="0">
              <a:buNone/>
            </a:pPr>
            <a:r>
              <a:rPr lang="en-US" sz="2400" dirty="0" smtClean="0"/>
              <a:t>									James 1:16-17(ESV)</a:t>
            </a:r>
            <a:endParaRPr lang="en-US" sz="2400" dirty="0"/>
          </a:p>
        </p:txBody>
      </p:sp>
    </p:spTree>
    <p:extLst>
      <p:ext uri="{BB962C8B-B14F-4D97-AF65-F5344CB8AC3E}">
        <p14:creationId xmlns:p14="http://schemas.microsoft.com/office/powerpoint/2010/main" val="2674932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Benediction</a:t>
            </a:r>
            <a:endParaRPr lang="en-US" sz="5400" dirty="0"/>
          </a:p>
        </p:txBody>
      </p:sp>
      <p:sp>
        <p:nvSpPr>
          <p:cNvPr id="3" name="Content Placeholder 2"/>
          <p:cNvSpPr>
            <a:spLocks noGrp="1"/>
          </p:cNvSpPr>
          <p:nvPr>
            <p:ph idx="1"/>
          </p:nvPr>
        </p:nvSpPr>
        <p:spPr/>
        <p:txBody>
          <a:bodyPr>
            <a:normAutofit/>
          </a:bodyPr>
          <a:lstStyle/>
          <a:p>
            <a:r>
              <a:rPr lang="en-US" sz="4000" i="1" baseline="30000" dirty="0" smtClean="0"/>
              <a:t>“12</a:t>
            </a:r>
            <a:r>
              <a:rPr lang="en-US" sz="4000" i="1" baseline="30000" dirty="0"/>
              <a:t> </a:t>
            </a:r>
            <a:r>
              <a:rPr lang="en-US" sz="4000" i="1" dirty="0"/>
              <a:t>Blessed is the man who remains steadfast under trial, for when he has stood the test he will receive the crown of life, which God has promised to those who love him</a:t>
            </a:r>
            <a:r>
              <a:rPr lang="en-US" sz="4000" i="1" dirty="0" smtClean="0"/>
              <a:t>.” </a:t>
            </a:r>
            <a:r>
              <a:rPr lang="en-US" sz="4000" dirty="0" smtClean="0"/>
              <a:t>(ESV)</a:t>
            </a:r>
            <a:endParaRPr lang="en-US" sz="4000" dirty="0"/>
          </a:p>
        </p:txBody>
      </p:sp>
    </p:spTree>
    <p:extLst>
      <p:ext uri="{BB962C8B-B14F-4D97-AF65-F5344CB8AC3E}">
        <p14:creationId xmlns:p14="http://schemas.microsoft.com/office/powerpoint/2010/main" val="158141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340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239843"/>
            <a:ext cx="8915400" cy="6618157"/>
          </a:xfrm>
        </p:spPr>
        <p:txBody>
          <a:bodyPr>
            <a:normAutofit/>
          </a:bodyPr>
          <a:lstStyle/>
          <a:p>
            <a:pPr>
              <a:buFont typeface="+mj-lt"/>
              <a:buAutoNum type="arabicPeriod"/>
            </a:pPr>
            <a:r>
              <a:rPr lang="en-US" sz="3600" dirty="0" smtClean="0"/>
              <a:t>Salutation (v.1)</a:t>
            </a:r>
          </a:p>
          <a:p>
            <a:pPr>
              <a:buFont typeface="+mj-lt"/>
              <a:buAutoNum type="arabicPeriod"/>
            </a:pPr>
            <a:r>
              <a:rPr lang="en-US" sz="3600" dirty="0" smtClean="0"/>
              <a:t>Joy (v.2)</a:t>
            </a:r>
          </a:p>
          <a:p>
            <a:pPr>
              <a:buFont typeface="+mj-lt"/>
              <a:buAutoNum type="arabicPeriod"/>
            </a:pPr>
            <a:r>
              <a:rPr lang="en-US" sz="3600" dirty="0" smtClean="0"/>
              <a:t>Steadfastness ? (v.3)</a:t>
            </a:r>
          </a:p>
          <a:p>
            <a:pPr>
              <a:buFont typeface="+mj-lt"/>
              <a:buAutoNum type="arabicPeriod"/>
            </a:pPr>
            <a:r>
              <a:rPr lang="en-US" sz="3600" dirty="0" smtClean="0"/>
              <a:t>Perfection ? (v.4)</a:t>
            </a:r>
          </a:p>
          <a:p>
            <a:pPr>
              <a:buFont typeface="+mj-lt"/>
              <a:buAutoNum type="arabicPeriod"/>
            </a:pPr>
            <a:r>
              <a:rPr lang="en-US" sz="3600" dirty="0" smtClean="0"/>
              <a:t>Wisdom ? (v.5)</a:t>
            </a:r>
          </a:p>
          <a:p>
            <a:pPr>
              <a:buFont typeface="+mj-lt"/>
              <a:buAutoNum type="arabicPeriod"/>
            </a:pPr>
            <a:r>
              <a:rPr lang="en-US" sz="3600" dirty="0" smtClean="0"/>
              <a:t>Faith ? (v.6)</a:t>
            </a:r>
          </a:p>
          <a:p>
            <a:pPr>
              <a:buFont typeface="+mj-lt"/>
              <a:buAutoNum type="arabicPeriod"/>
            </a:pPr>
            <a:r>
              <a:rPr lang="en-US" sz="3600" dirty="0" smtClean="0"/>
              <a:t>Double-mindedness ? (v.7-8)</a:t>
            </a:r>
          </a:p>
          <a:p>
            <a:pPr>
              <a:buFont typeface="+mj-lt"/>
              <a:buAutoNum type="arabicPeriod"/>
            </a:pPr>
            <a:r>
              <a:rPr lang="en-US" sz="3600" dirty="0" smtClean="0"/>
              <a:t>Rich vs. Poor ? (v.9-11)</a:t>
            </a:r>
          </a:p>
          <a:p>
            <a:pPr>
              <a:buFont typeface="+mj-lt"/>
              <a:buAutoNum type="arabicPeriod"/>
            </a:pPr>
            <a:r>
              <a:rPr lang="en-US" sz="3600" dirty="0" smtClean="0"/>
              <a:t>Crown of Life ? (v.12)</a:t>
            </a:r>
          </a:p>
          <a:p>
            <a:pPr>
              <a:buFont typeface="+mj-lt"/>
              <a:buAutoNum type="arabicPeriod"/>
            </a:pPr>
            <a:endParaRPr lang="en-US" dirty="0" smtClean="0"/>
          </a:p>
          <a:p>
            <a:pPr>
              <a:buFont typeface="+mj-lt"/>
              <a:buAutoNum type="arabicPeriod"/>
            </a:pPr>
            <a:endParaRPr lang="en-US" dirty="0" smtClean="0"/>
          </a:p>
        </p:txBody>
      </p:sp>
    </p:spTree>
    <p:extLst>
      <p:ext uri="{BB962C8B-B14F-4D97-AF65-F5344CB8AC3E}">
        <p14:creationId xmlns:p14="http://schemas.microsoft.com/office/powerpoint/2010/main" val="32674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Background</a:t>
            </a:r>
            <a:endParaRPr lang="en-US" sz="5400" dirty="0"/>
          </a:p>
        </p:txBody>
      </p:sp>
      <p:sp>
        <p:nvSpPr>
          <p:cNvPr id="3" name="Content Placeholder 2"/>
          <p:cNvSpPr>
            <a:spLocks noGrp="1"/>
          </p:cNvSpPr>
          <p:nvPr>
            <p:ph idx="1"/>
          </p:nvPr>
        </p:nvSpPr>
        <p:spPr>
          <a:xfrm>
            <a:off x="2589212" y="2133600"/>
            <a:ext cx="8915400" cy="4252210"/>
          </a:xfrm>
        </p:spPr>
        <p:txBody>
          <a:bodyPr>
            <a:normAutofit/>
          </a:bodyPr>
          <a:lstStyle/>
          <a:p>
            <a:r>
              <a:rPr lang="en-US" sz="4000" i="1" dirty="0" smtClean="0"/>
              <a:t>“James, a servant of God and of the Lord Jesus Christ…”</a:t>
            </a:r>
          </a:p>
          <a:p>
            <a:pPr lvl="1"/>
            <a:r>
              <a:rPr lang="en-US" sz="3600" dirty="0" smtClean="0"/>
              <a:t>Most likely “James the Just”, the (half-)brother of Jesus</a:t>
            </a:r>
          </a:p>
          <a:p>
            <a:pPr lvl="1"/>
            <a:r>
              <a:rPr lang="en-US" sz="3600" dirty="0" smtClean="0"/>
              <a:t>Pastored the Church at Jerusalem</a:t>
            </a:r>
          </a:p>
          <a:p>
            <a:endParaRPr lang="en-US" sz="2400" dirty="0"/>
          </a:p>
        </p:txBody>
      </p:sp>
    </p:spTree>
    <p:extLst>
      <p:ext uri="{BB962C8B-B14F-4D97-AF65-F5344CB8AC3E}">
        <p14:creationId xmlns:p14="http://schemas.microsoft.com/office/powerpoint/2010/main" val="308548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Background</a:t>
            </a:r>
            <a:endParaRPr lang="en-US" sz="5400" dirty="0"/>
          </a:p>
        </p:txBody>
      </p:sp>
      <p:sp>
        <p:nvSpPr>
          <p:cNvPr id="3" name="Content Placeholder 2"/>
          <p:cNvSpPr>
            <a:spLocks noGrp="1"/>
          </p:cNvSpPr>
          <p:nvPr>
            <p:ph idx="1"/>
          </p:nvPr>
        </p:nvSpPr>
        <p:spPr>
          <a:xfrm>
            <a:off x="2589212" y="2133600"/>
            <a:ext cx="8915400" cy="4252210"/>
          </a:xfrm>
        </p:spPr>
        <p:txBody>
          <a:bodyPr>
            <a:normAutofit/>
          </a:bodyPr>
          <a:lstStyle/>
          <a:p>
            <a:r>
              <a:rPr lang="en-US" sz="4000" i="1" dirty="0" smtClean="0"/>
              <a:t>“To the Twelve Tribes in the Dispersion…”</a:t>
            </a:r>
          </a:p>
          <a:p>
            <a:pPr lvl="1"/>
            <a:r>
              <a:rPr lang="en-US" sz="3600" dirty="0" smtClean="0"/>
              <a:t>Eschatological (“end times”) themes</a:t>
            </a:r>
          </a:p>
          <a:p>
            <a:pPr lvl="2"/>
            <a:r>
              <a:rPr lang="en-US" sz="3400" dirty="0"/>
              <a:t> </a:t>
            </a:r>
            <a:r>
              <a:rPr lang="en-US" sz="3400" dirty="0" smtClean="0"/>
              <a:t>Mat. 19:28, </a:t>
            </a:r>
            <a:r>
              <a:rPr lang="en-US" sz="3400" dirty="0" err="1" smtClean="0"/>
              <a:t>Lk</a:t>
            </a:r>
            <a:r>
              <a:rPr lang="en-US" sz="3400" dirty="0" smtClean="0"/>
              <a:t>. 22:30, Acts 26:7, Rev. 21:12</a:t>
            </a:r>
          </a:p>
          <a:p>
            <a:endParaRPr lang="en-US" sz="2400" dirty="0"/>
          </a:p>
        </p:txBody>
      </p:sp>
    </p:spTree>
    <p:extLst>
      <p:ext uri="{BB962C8B-B14F-4D97-AF65-F5344CB8AC3E}">
        <p14:creationId xmlns:p14="http://schemas.microsoft.com/office/powerpoint/2010/main" val="3984876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One</a:t>
            </a:r>
            <a:r>
              <a:rPr lang="en-US" sz="5400" dirty="0"/>
              <a:t> </a:t>
            </a:r>
            <a:r>
              <a:rPr lang="en-US" sz="5400" dirty="0" smtClean="0"/>
              <a:t>Core</a:t>
            </a:r>
            <a:r>
              <a:rPr lang="en-US" sz="5400" dirty="0"/>
              <a:t> </a:t>
            </a:r>
            <a:r>
              <a:rPr lang="en-US" sz="5400" dirty="0" smtClean="0"/>
              <a:t>Message</a:t>
            </a:r>
            <a:endParaRPr lang="en-US" sz="5400" dirty="0"/>
          </a:p>
        </p:txBody>
      </p:sp>
      <p:sp>
        <p:nvSpPr>
          <p:cNvPr id="5" name="Content Placeholder 4"/>
          <p:cNvSpPr>
            <a:spLocks noGrp="1"/>
          </p:cNvSpPr>
          <p:nvPr>
            <p:ph idx="1"/>
          </p:nvPr>
        </p:nvSpPr>
        <p:spPr/>
        <p:txBody>
          <a:bodyPr>
            <a:normAutofit/>
          </a:bodyPr>
          <a:lstStyle/>
          <a:p>
            <a:r>
              <a:rPr lang="en-US" sz="4000" dirty="0" smtClean="0"/>
              <a:t>“Trials” and “perseverance” are at the beginning and end of the passage.</a:t>
            </a:r>
          </a:p>
          <a:p>
            <a:r>
              <a:rPr lang="en-US" sz="4000" dirty="0" smtClean="0"/>
              <a:t>This genre of literature is epistolary (i.e. a letter)</a:t>
            </a:r>
            <a:endParaRPr lang="en-US" sz="4000" dirty="0"/>
          </a:p>
        </p:txBody>
      </p:sp>
    </p:spTree>
    <p:extLst>
      <p:ext uri="{BB962C8B-B14F-4D97-AF65-F5344CB8AC3E}">
        <p14:creationId xmlns:p14="http://schemas.microsoft.com/office/powerpoint/2010/main" val="284692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Rich and the Poor</a:t>
            </a:r>
            <a:endParaRPr lang="en-US" sz="5400" dirty="0"/>
          </a:p>
        </p:txBody>
      </p:sp>
      <p:sp>
        <p:nvSpPr>
          <p:cNvPr id="3" name="Content Placeholder 2"/>
          <p:cNvSpPr>
            <a:spLocks noGrp="1"/>
          </p:cNvSpPr>
          <p:nvPr>
            <p:ph idx="1"/>
          </p:nvPr>
        </p:nvSpPr>
        <p:spPr/>
        <p:txBody>
          <a:bodyPr>
            <a:normAutofit lnSpcReduction="10000"/>
          </a:bodyPr>
          <a:lstStyle/>
          <a:p>
            <a:r>
              <a:rPr lang="en-US" sz="3200" i="1" dirty="0" smtClean="0"/>
              <a:t>“</a:t>
            </a:r>
            <a:r>
              <a:rPr lang="en-US" sz="3200" i="1" baseline="30000" dirty="0"/>
              <a:t>9 </a:t>
            </a:r>
            <a:r>
              <a:rPr lang="en-US" sz="3200" i="1" dirty="0"/>
              <a:t>Let the lowly brother boast in his exaltation, </a:t>
            </a:r>
            <a:r>
              <a:rPr lang="en-US" sz="3200" i="1" baseline="30000" dirty="0"/>
              <a:t>10 </a:t>
            </a:r>
            <a:r>
              <a:rPr lang="en-US" sz="3200" i="1" dirty="0"/>
              <a:t>and the rich in his humiliation, because like a flower of the </a:t>
            </a:r>
            <a:r>
              <a:rPr lang="en-US" sz="3200" i="1" dirty="0" smtClean="0"/>
              <a:t>grass </a:t>
            </a:r>
            <a:r>
              <a:rPr lang="en-US" sz="3200" i="1" dirty="0"/>
              <a:t>he will pass away</a:t>
            </a:r>
            <a:r>
              <a:rPr lang="en-US" sz="3200" i="1" dirty="0" smtClean="0"/>
              <a:t>.</a:t>
            </a:r>
            <a:r>
              <a:rPr lang="en-US" sz="3200" baseline="30000" dirty="0"/>
              <a:t> </a:t>
            </a:r>
            <a:r>
              <a:rPr lang="en-US" sz="3200" i="1" baseline="30000" dirty="0"/>
              <a:t>11 </a:t>
            </a:r>
            <a:r>
              <a:rPr lang="en-US" sz="3200" i="1" dirty="0"/>
              <a:t>For the sun rises with its scorching heat and withers the grass; its flower falls, and its beauty perishes. So also will the rich man fade away in the midst of his pursuits</a:t>
            </a:r>
            <a:r>
              <a:rPr lang="en-US" sz="3200" i="1" dirty="0" smtClean="0"/>
              <a:t>.” (ESV)</a:t>
            </a:r>
          </a:p>
          <a:p>
            <a:endParaRPr lang="en-US" sz="3200" i="1" dirty="0" smtClean="0"/>
          </a:p>
        </p:txBody>
      </p:sp>
    </p:spTree>
    <p:extLst>
      <p:ext uri="{BB962C8B-B14F-4D97-AF65-F5344CB8AC3E}">
        <p14:creationId xmlns:p14="http://schemas.microsoft.com/office/powerpoint/2010/main" val="69069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Poor Man</a:t>
            </a:r>
            <a:endParaRPr lang="en-US" sz="5400" dirty="0"/>
          </a:p>
        </p:txBody>
      </p:sp>
      <p:sp>
        <p:nvSpPr>
          <p:cNvPr id="3" name="Content Placeholder 2"/>
          <p:cNvSpPr>
            <a:spLocks noGrp="1"/>
          </p:cNvSpPr>
          <p:nvPr>
            <p:ph idx="1"/>
          </p:nvPr>
        </p:nvSpPr>
        <p:spPr/>
        <p:txBody>
          <a:bodyPr/>
          <a:lstStyle/>
          <a:p>
            <a:r>
              <a:rPr lang="en-US" sz="4000" b="1" dirty="0" smtClean="0"/>
              <a:t>WISDOM</a:t>
            </a:r>
            <a:r>
              <a:rPr lang="en-US" sz="4000" dirty="0" smtClean="0"/>
              <a:t> helps to </a:t>
            </a:r>
            <a:r>
              <a:rPr lang="en-US" sz="4000" b="1" dirty="0" smtClean="0"/>
              <a:t>PERSEVERE</a:t>
            </a:r>
            <a:r>
              <a:rPr lang="en-US" sz="4000" dirty="0" smtClean="0"/>
              <a:t> through the </a:t>
            </a:r>
            <a:r>
              <a:rPr lang="en-US" sz="4000" b="1" dirty="0" smtClean="0"/>
              <a:t>TRIAL</a:t>
            </a:r>
            <a:r>
              <a:rPr lang="en-US" sz="4000" dirty="0" smtClean="0"/>
              <a:t> by seeing above and beyond it.</a:t>
            </a:r>
          </a:p>
          <a:p>
            <a:endParaRPr lang="en-US" sz="3200" i="1" dirty="0" smtClean="0"/>
          </a:p>
        </p:txBody>
      </p:sp>
    </p:spTree>
    <p:extLst>
      <p:ext uri="{BB962C8B-B14F-4D97-AF65-F5344CB8AC3E}">
        <p14:creationId xmlns:p14="http://schemas.microsoft.com/office/powerpoint/2010/main" val="73304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The Rich Man</a:t>
            </a:r>
            <a:endParaRPr lang="en-US" sz="5400" dirty="0"/>
          </a:p>
        </p:txBody>
      </p:sp>
      <p:sp>
        <p:nvSpPr>
          <p:cNvPr id="3" name="Content Placeholder 2"/>
          <p:cNvSpPr>
            <a:spLocks noGrp="1"/>
          </p:cNvSpPr>
          <p:nvPr>
            <p:ph idx="1"/>
          </p:nvPr>
        </p:nvSpPr>
        <p:spPr>
          <a:xfrm>
            <a:off x="2589212" y="2133600"/>
            <a:ext cx="9247884" cy="3777622"/>
          </a:xfrm>
        </p:spPr>
        <p:txBody>
          <a:bodyPr/>
          <a:lstStyle/>
          <a:p>
            <a:r>
              <a:rPr lang="en-US" sz="4000" dirty="0" smtClean="0"/>
              <a:t>Good Example or Bad?</a:t>
            </a:r>
          </a:p>
          <a:p>
            <a:r>
              <a:rPr lang="en-US" sz="4000" dirty="0" smtClean="0"/>
              <a:t>Losing His Money or Losing His Life?</a:t>
            </a:r>
          </a:p>
          <a:p>
            <a:endParaRPr lang="en-US" sz="3200" i="1" dirty="0" smtClean="0"/>
          </a:p>
        </p:txBody>
      </p:sp>
    </p:spTree>
    <p:extLst>
      <p:ext uri="{BB962C8B-B14F-4D97-AF65-F5344CB8AC3E}">
        <p14:creationId xmlns:p14="http://schemas.microsoft.com/office/powerpoint/2010/main" val="286678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318</TotalTime>
  <Words>293</Words>
  <Application>Microsoft Office PowerPoint</Application>
  <PresentationFormat>Widescreen</PresentationFormat>
  <Paragraphs>47</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Century Gothic</vt:lpstr>
      <vt:lpstr>Wingdings 3</vt:lpstr>
      <vt:lpstr>Wisp</vt:lpstr>
      <vt:lpstr>How God Gives</vt:lpstr>
      <vt:lpstr>PowerPoint Presentation</vt:lpstr>
      <vt:lpstr>PowerPoint Presentation</vt:lpstr>
      <vt:lpstr>Background</vt:lpstr>
      <vt:lpstr>Background</vt:lpstr>
      <vt:lpstr>One Core Message</vt:lpstr>
      <vt:lpstr>The Rich and the Poor</vt:lpstr>
      <vt:lpstr>The Poor Man</vt:lpstr>
      <vt:lpstr>The Rich Man</vt:lpstr>
      <vt:lpstr>The Rich Man</vt:lpstr>
      <vt:lpstr>Faith and Doubt</vt:lpstr>
      <vt:lpstr>Perseverance</vt:lpstr>
      <vt:lpstr>PowerPoint Presentation</vt:lpstr>
      <vt:lpstr>PowerPoint Presentation</vt:lpstr>
      <vt:lpstr>PowerPoint Presentation</vt:lpstr>
      <vt:lpstr>Application</vt:lpstr>
      <vt:lpstr>PowerPoint Presentation</vt:lpstr>
      <vt:lpstr>PowerPoint Presentation</vt:lpstr>
      <vt:lpstr>Benediction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God Gives</dc:title>
  <dc:creator>Vincent Lam</dc:creator>
  <cp:lastModifiedBy>Vincent Lam</cp:lastModifiedBy>
  <cp:revision>28</cp:revision>
  <dcterms:created xsi:type="dcterms:W3CDTF">2015-02-21T22:51:43Z</dcterms:created>
  <dcterms:modified xsi:type="dcterms:W3CDTF">2016-01-31T06:10:33Z</dcterms:modified>
</cp:coreProperties>
</file>