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88B4-6E4F-4CDA-A55F-F45A04D4E240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8/16/2015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590-D952-4DB8-82C6-4FB4FB4090D8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231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88B4-6E4F-4CDA-A55F-F45A04D4E240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8/16/2015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590-D952-4DB8-82C6-4FB4FB4090D8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0795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88B4-6E4F-4CDA-A55F-F45A04D4E240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8/16/2015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590-D952-4DB8-82C6-4FB4FB4090D8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65614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88B4-6E4F-4CDA-A55F-F45A04D4E240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8/16/2015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590-D952-4DB8-82C6-4FB4FB4090D8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73730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88B4-6E4F-4CDA-A55F-F45A04D4E240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8/16/2015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ECBFF590-D952-4DB8-82C6-4FB4FB4090D8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64433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88B4-6E4F-4CDA-A55F-F45A04D4E240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8/16/2015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590-D952-4DB8-82C6-4FB4FB4090D8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18832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88B4-6E4F-4CDA-A55F-F45A04D4E240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8/16/2015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590-D952-4DB8-82C6-4FB4FB4090D8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2890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88B4-6E4F-4CDA-A55F-F45A04D4E240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8/16/2015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590-D952-4DB8-82C6-4FB4FB4090D8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1192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88B4-6E4F-4CDA-A55F-F45A04D4E240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8/16/2015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590-D952-4DB8-82C6-4FB4FB4090D8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43853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88B4-6E4F-4CDA-A55F-F45A04D4E240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8/16/2015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590-D952-4DB8-82C6-4FB4FB4090D8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12871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88B4-6E4F-4CDA-A55F-F45A04D4E240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8/16/2015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F590-D952-4DB8-82C6-4FB4FB4090D8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91945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7A88B4-6E4F-4CDA-A55F-F45A04D4E240}" type="datetimeFigureOut">
              <a:rPr lang="en-US" smtClean="0">
                <a:solidFill>
                  <a:prstClr val="white">
                    <a:shade val="50000"/>
                  </a:prstClr>
                </a:solidFill>
                <a:ea typeface="MS PGothic" charset="0"/>
              </a:rPr>
              <a:pPr/>
              <a:t>8/16/2015</a:t>
            </a:fld>
            <a:endParaRPr lang="en-US">
              <a:solidFill>
                <a:prstClr val="white">
                  <a:shade val="50000"/>
                </a:prstClr>
              </a:solidFill>
              <a:ea typeface="MS PGothic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  <a:ea typeface="MS PGothic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BFF590-D952-4DB8-82C6-4FB4FB4090D8}" type="slidenum">
              <a:rPr lang="en-US" smtClean="0">
                <a:solidFill>
                  <a:prstClr val="white">
                    <a:shade val="50000"/>
                  </a:prstClr>
                </a:solidFill>
                <a:ea typeface="MS PGothic" charset="0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39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POTTERY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JEREMIAH 18-19</a:t>
            </a:r>
          </a:p>
          <a:p>
            <a:endParaRPr lang="en-US" dirty="0" smtClean="0"/>
          </a:p>
          <a:p>
            <a:r>
              <a:rPr lang="en-US" sz="2400" dirty="0"/>
              <a:t>August 9,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16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RESTORED BUT STILL FRAGILE CONTAINERS </a:t>
            </a:r>
            <a:br>
              <a:rPr lang="en-US" sz="2800" dirty="0"/>
            </a:br>
            <a:r>
              <a:rPr lang="en-US" sz="2800" dirty="0"/>
              <a:t>2 COR 4:7 – TREASURE OF GOD INSIDE</a:t>
            </a:r>
            <a:endParaRPr lang="en-US" sz="2800" dirty="0"/>
          </a:p>
        </p:txBody>
      </p:sp>
      <p:pic>
        <p:nvPicPr>
          <p:cNvPr id="3" name="Picture 2" descr="DSC_6061.JPG"/>
          <p:cNvPicPr>
            <a:picLocks noChangeAspect="1"/>
          </p:cNvPicPr>
          <p:nvPr/>
        </p:nvPicPr>
        <p:blipFill>
          <a:blip r:embed="rId2" cstate="print"/>
          <a:srcRect t="13992"/>
          <a:stretch>
            <a:fillRect/>
          </a:stretch>
        </p:blipFill>
        <p:spPr>
          <a:xfrm>
            <a:off x="1676400" y="1600200"/>
            <a:ext cx="8827008" cy="5096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490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DIVERSITY AMONG FRAGILE POTTERY</a:t>
            </a:r>
            <a:endParaRPr lang="en-US" dirty="0"/>
          </a:p>
        </p:txBody>
      </p:sp>
      <p:pic>
        <p:nvPicPr>
          <p:cNvPr id="3" name="Picture 2" descr="RIMG1053.JPG"/>
          <p:cNvPicPr>
            <a:picLocks noChangeAspect="1"/>
          </p:cNvPicPr>
          <p:nvPr/>
        </p:nvPicPr>
        <p:blipFill>
          <a:blip r:embed="rId2" cstate="print"/>
          <a:srcRect l="13953" t="9302" r="9302" b="16279"/>
          <a:stretch>
            <a:fillRect/>
          </a:stretch>
        </p:blipFill>
        <p:spPr>
          <a:xfrm rot="5400000">
            <a:off x="7565881" y="1349519"/>
            <a:ext cx="3190874" cy="2320636"/>
          </a:xfrm>
          <a:prstGeom prst="rect">
            <a:avLst/>
          </a:prstGeom>
        </p:spPr>
      </p:pic>
      <p:pic>
        <p:nvPicPr>
          <p:cNvPr id="5" name="Picture 4" descr="RIMG1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651000" y="3835400"/>
            <a:ext cx="3251200" cy="2438400"/>
          </a:xfrm>
          <a:prstGeom prst="rect">
            <a:avLst/>
          </a:prstGeom>
        </p:spPr>
      </p:pic>
      <p:pic>
        <p:nvPicPr>
          <p:cNvPr id="6" name="Picture 5" descr="RIMG1089.JPG"/>
          <p:cNvPicPr>
            <a:picLocks noChangeAspect="1"/>
          </p:cNvPicPr>
          <p:nvPr/>
        </p:nvPicPr>
        <p:blipFill>
          <a:blip r:embed="rId4" cstate="print"/>
          <a:srcRect l="10833" t="18889" r="15000" b="20000"/>
          <a:stretch>
            <a:fillRect/>
          </a:stretch>
        </p:blipFill>
        <p:spPr>
          <a:xfrm>
            <a:off x="6400800" y="4191000"/>
            <a:ext cx="4114800" cy="2542854"/>
          </a:xfrm>
          <a:prstGeom prst="rect">
            <a:avLst/>
          </a:prstGeom>
        </p:spPr>
      </p:pic>
      <p:pic>
        <p:nvPicPr>
          <p:cNvPr id="7" name="Picture 6" descr="RIMG1081.JPG"/>
          <p:cNvPicPr>
            <a:picLocks noChangeAspect="1"/>
          </p:cNvPicPr>
          <p:nvPr/>
        </p:nvPicPr>
        <p:blipFill>
          <a:blip r:embed="rId5" cstate="print"/>
          <a:srcRect l="19167" t="22222" r="23333" b="7778"/>
          <a:stretch>
            <a:fillRect/>
          </a:stretch>
        </p:blipFill>
        <p:spPr>
          <a:xfrm rot="5400000">
            <a:off x="5225143" y="1556657"/>
            <a:ext cx="2503714" cy="2286000"/>
          </a:xfrm>
          <a:prstGeom prst="rect">
            <a:avLst/>
          </a:prstGeom>
        </p:spPr>
      </p:pic>
      <p:pic>
        <p:nvPicPr>
          <p:cNvPr id="8" name="Picture 7" descr="RIMG1084.JPG"/>
          <p:cNvPicPr>
            <a:picLocks noChangeAspect="1"/>
          </p:cNvPicPr>
          <p:nvPr/>
        </p:nvPicPr>
        <p:blipFill>
          <a:blip r:embed="rId6" cstate="print"/>
          <a:srcRect l="21667" t="16667" r="17500" b="14444"/>
          <a:stretch>
            <a:fillRect/>
          </a:stretch>
        </p:blipFill>
        <p:spPr>
          <a:xfrm>
            <a:off x="1752600" y="914400"/>
            <a:ext cx="3050458" cy="2590800"/>
          </a:xfrm>
          <a:prstGeom prst="rect">
            <a:avLst/>
          </a:prstGeom>
        </p:spPr>
      </p:pic>
      <p:pic>
        <p:nvPicPr>
          <p:cNvPr id="9" name="Picture 8" descr="RIMG1096.JPG"/>
          <p:cNvPicPr>
            <a:picLocks noChangeAspect="1"/>
          </p:cNvPicPr>
          <p:nvPr/>
        </p:nvPicPr>
        <p:blipFill>
          <a:blip r:embed="rId7" cstate="print"/>
          <a:srcRect l="26667" t="25555" r="29167" b="25556"/>
          <a:stretch>
            <a:fillRect/>
          </a:stretch>
        </p:blipFill>
        <p:spPr>
          <a:xfrm rot="5400000">
            <a:off x="4129088" y="4176713"/>
            <a:ext cx="25241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DIVERSITY AND NECESSITY IN A SINGLE POT – 1 COR 12:12f</a:t>
            </a:r>
            <a:endParaRPr lang="en-US" dirty="0"/>
          </a:p>
        </p:txBody>
      </p:sp>
      <p:pic>
        <p:nvPicPr>
          <p:cNvPr id="3" name="Picture 2" descr="RIMG1057.JPG"/>
          <p:cNvPicPr>
            <a:picLocks noChangeAspect="1"/>
          </p:cNvPicPr>
          <p:nvPr/>
        </p:nvPicPr>
        <p:blipFill>
          <a:blip r:embed="rId2" cstate="print"/>
          <a:srcRect t="2222" r="5833" b="8889"/>
          <a:stretch>
            <a:fillRect/>
          </a:stretch>
        </p:blipFill>
        <p:spPr>
          <a:xfrm>
            <a:off x="2971800" y="1447801"/>
            <a:ext cx="6019800" cy="4261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637128" y="5943601"/>
            <a:ext cx="9041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ea typeface="MS PGothic" charset="0"/>
              </a:rPr>
              <a:t>RIMS, BASES, HANDLES, BODY SHERDS – ALL ARE NEEDED</a:t>
            </a:r>
          </a:p>
          <a:p>
            <a:pPr algn="ctr"/>
            <a:r>
              <a:rPr lang="en-US" sz="2400" dirty="0">
                <a:solidFill>
                  <a:prstClr val="white"/>
                </a:solidFill>
                <a:ea typeface="MS PGothic" charset="0"/>
              </a:rPr>
              <a:t> FOR A FUNCTIONAL AND AESTHETIC VESSEL</a:t>
            </a:r>
            <a:endParaRPr lang="en-US" sz="2400" dirty="0">
              <a:solidFill>
                <a:prstClr val="white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1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061.JPG"/>
          <p:cNvPicPr>
            <a:picLocks noChangeAspect="1"/>
          </p:cNvPicPr>
          <p:nvPr/>
        </p:nvPicPr>
        <p:blipFill>
          <a:blip r:embed="rId2" cstate="print"/>
          <a:srcRect t="13992"/>
          <a:stretch>
            <a:fillRect/>
          </a:stretch>
        </p:blipFill>
        <p:spPr>
          <a:xfrm>
            <a:off x="1676400" y="533400"/>
            <a:ext cx="8827008" cy="5096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447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 GEZER, ISRAEL</a:t>
            </a:r>
            <a:endParaRPr lang="en-US" dirty="0"/>
          </a:p>
        </p:txBody>
      </p:sp>
      <p:pic>
        <p:nvPicPr>
          <p:cNvPr id="4" name="Picture 3" descr="1C0A9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0"/>
            <a:ext cx="7696200" cy="51308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9447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1295400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ARCHITECTURE, MATERIAL CULTURE, POTTERY</a:t>
            </a:r>
            <a:endParaRPr lang="en-US" dirty="0"/>
          </a:p>
        </p:txBody>
      </p:sp>
      <p:pic>
        <p:nvPicPr>
          <p:cNvPr id="3" name="Picture 2" descr="DSC_6061.JPG"/>
          <p:cNvPicPr>
            <a:picLocks noChangeAspect="1"/>
          </p:cNvPicPr>
          <p:nvPr/>
        </p:nvPicPr>
        <p:blipFill>
          <a:blip r:embed="rId2" cstate="print"/>
          <a:srcRect t="19118"/>
          <a:stretch>
            <a:fillRect/>
          </a:stretch>
        </p:blipFill>
        <p:spPr>
          <a:xfrm>
            <a:off x="4572000" y="3429001"/>
            <a:ext cx="5937504" cy="32236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RIMG0793.JPG"/>
          <p:cNvPicPr>
            <a:picLocks noChangeAspect="1"/>
          </p:cNvPicPr>
          <p:nvPr/>
        </p:nvPicPr>
        <p:blipFill>
          <a:blip r:embed="rId3" cstate="print"/>
          <a:srcRect l="22857" t="22857" r="17143" b="18095"/>
          <a:stretch>
            <a:fillRect/>
          </a:stretch>
        </p:blipFill>
        <p:spPr>
          <a:xfrm>
            <a:off x="1905000" y="4419601"/>
            <a:ext cx="2895600" cy="2137229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DJI00559.JPG"/>
          <p:cNvPicPr>
            <a:picLocks noChangeAspect="1"/>
          </p:cNvPicPr>
          <p:nvPr/>
        </p:nvPicPr>
        <p:blipFill>
          <a:blip r:embed="rId4" cstate="print"/>
          <a:srcRect l="14167" t="8518" r="35000" b="27778"/>
          <a:stretch>
            <a:fillRect/>
          </a:stretch>
        </p:blipFill>
        <p:spPr>
          <a:xfrm>
            <a:off x="1752600" y="228600"/>
            <a:ext cx="4648200" cy="32766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749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457200"/>
            <a:ext cx="342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LOTS OF BROKEN POTTERY</a:t>
            </a:r>
            <a:endParaRPr lang="en-US" dirty="0"/>
          </a:p>
        </p:txBody>
      </p:sp>
      <p:pic>
        <p:nvPicPr>
          <p:cNvPr id="5" name="Picture 4" descr="DSC_2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1" y="3733801"/>
            <a:ext cx="4492625" cy="300672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981200"/>
            <a:ext cx="2020888" cy="1366404"/>
          </a:xfrm>
          <a:prstGeom prst="rect">
            <a:avLst/>
          </a:prstGeom>
          <a:ln w="38100" cap="sq">
            <a:solidFill>
              <a:srgbClr val="FFDE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SC_0153.JPG"/>
          <p:cNvPicPr>
            <a:picLocks noChangeAspect="1"/>
          </p:cNvPicPr>
          <p:nvPr/>
        </p:nvPicPr>
        <p:blipFill>
          <a:blip r:embed="rId4" cstate="print"/>
          <a:srcRect t="15000" r="37500"/>
          <a:stretch>
            <a:fillRect/>
          </a:stretch>
        </p:blipFill>
        <p:spPr>
          <a:xfrm>
            <a:off x="1676400" y="152400"/>
            <a:ext cx="5029200" cy="4559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DSC_06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3581400"/>
            <a:ext cx="4724400" cy="314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02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486400" cy="1828800"/>
          </a:xfrm>
        </p:spPr>
        <p:txBody>
          <a:bodyPr/>
          <a:lstStyle/>
          <a:p>
            <a:r>
              <a:rPr lang="en-US" dirty="0" smtClean="0"/>
              <a:t>DIAGNOSTIC SHERDS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209800"/>
            <a:ext cx="5181600" cy="1509712"/>
          </a:xfrm>
        </p:spPr>
        <p:txBody>
          <a:bodyPr>
            <a:noAutofit/>
          </a:bodyPr>
          <a:lstStyle/>
          <a:p>
            <a:r>
              <a:rPr lang="en-US" sz="3600" dirty="0"/>
              <a:t>RIMS</a:t>
            </a:r>
          </a:p>
          <a:p>
            <a:r>
              <a:rPr lang="en-US" sz="3600" dirty="0"/>
              <a:t>BASES </a:t>
            </a:r>
          </a:p>
          <a:p>
            <a:r>
              <a:rPr lang="en-US" sz="3600" dirty="0"/>
              <a:t>HANDLES</a:t>
            </a:r>
          </a:p>
          <a:p>
            <a:r>
              <a:rPr lang="en-US" sz="3600" dirty="0"/>
              <a:t>DECORATIONS</a:t>
            </a:r>
            <a:endParaRPr lang="en-US" sz="3600" dirty="0"/>
          </a:p>
        </p:txBody>
      </p:sp>
      <p:pic>
        <p:nvPicPr>
          <p:cNvPr id="4" name="Picture 4" descr="\\Mv1\DATA1\Museum\MiqnePotterySort.jpg"/>
          <p:cNvPicPr>
            <a:picLocks noChangeAspect="1" noChangeArrowheads="1"/>
          </p:cNvPicPr>
          <p:nvPr/>
        </p:nvPicPr>
        <p:blipFill>
          <a:blip r:embed="rId2" cstate="print">
            <a:lum bright="18000" contrast="42000"/>
          </a:blip>
          <a:srcRect/>
          <a:stretch>
            <a:fillRect/>
          </a:stretch>
        </p:blipFill>
        <p:spPr bwMode="auto">
          <a:xfrm>
            <a:off x="5562601" y="3200400"/>
            <a:ext cx="48441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\\Mv1\DATA1\Museum\Miqne-Pottery-Sort.jpg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6705600" y="304800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lum bright="6000" contrast="18000"/>
          </a:blip>
          <a:srcRect/>
          <a:stretch>
            <a:fillRect/>
          </a:stretch>
        </p:blipFill>
        <p:spPr bwMode="auto">
          <a:xfrm>
            <a:off x="2438400" y="4800601"/>
            <a:ext cx="2819400" cy="186625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509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5334000" cy="1143000"/>
          </a:xfrm>
        </p:spPr>
        <p:txBody>
          <a:bodyPr/>
          <a:lstStyle/>
          <a:p>
            <a:r>
              <a:rPr lang="en-US" dirty="0" smtClean="0"/>
              <a:t>READING POTTERY</a:t>
            </a:r>
            <a:endParaRPr lang="en-US" dirty="0"/>
          </a:p>
        </p:txBody>
      </p:sp>
      <p:pic>
        <p:nvPicPr>
          <p:cNvPr id="3" name="Picture 1030" descr="\\Mv1\DATA1\Museum\MiqnePotteryReading.jpg"/>
          <p:cNvPicPr>
            <a:picLocks noChangeAspect="1" noChangeArrowheads="1"/>
          </p:cNvPicPr>
          <p:nvPr/>
        </p:nvPicPr>
        <p:blipFill>
          <a:blip r:embed="rId2" cstate="print">
            <a:lum bright="12000" contrast="24000"/>
          </a:blip>
          <a:srcRect b="9524"/>
          <a:stretch>
            <a:fillRect/>
          </a:stretch>
        </p:blipFill>
        <p:spPr bwMode="auto">
          <a:xfrm>
            <a:off x="6615865" y="1371600"/>
            <a:ext cx="3852111" cy="5181600"/>
          </a:xfrm>
          <a:prstGeom prst="rect">
            <a:avLst/>
          </a:prstGeom>
          <a:ln w="38100" cap="sq">
            <a:solidFill>
              <a:srgbClr val="00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0"/>
            <a:ext cx="5372100" cy="3581400"/>
          </a:xfrm>
          <a:prstGeom prst="rect">
            <a:avLst/>
          </a:prstGeom>
          <a:noFill/>
          <a:ln w="57150" cmpd="thinThick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8200" y="1447800"/>
            <a:ext cx="1220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ea typeface="MS PGothic" charset="0"/>
              </a:rPr>
              <a:t>WHY????</a:t>
            </a:r>
          </a:p>
          <a:p>
            <a:endParaRPr lang="en-US" dirty="0">
              <a:solidFill>
                <a:prstClr val="white"/>
              </a:solidFill>
              <a:ea typeface="MS PGothic" charset="0"/>
            </a:endParaRPr>
          </a:p>
          <a:p>
            <a:r>
              <a:rPr lang="en-US" dirty="0">
                <a:solidFill>
                  <a:prstClr val="white"/>
                </a:solidFill>
                <a:ea typeface="MS PGothic" charset="0"/>
              </a:rPr>
              <a:t>*</a:t>
            </a:r>
            <a:r>
              <a:rPr lang="en-US" dirty="0">
                <a:solidFill>
                  <a:prstClr val="white"/>
                </a:solidFill>
                <a:ea typeface="MS PGothic" charset="0"/>
              </a:rPr>
              <a:t>TYPE</a:t>
            </a:r>
          </a:p>
          <a:p>
            <a:r>
              <a:rPr lang="en-US" dirty="0">
                <a:solidFill>
                  <a:prstClr val="white"/>
                </a:solidFill>
                <a:ea typeface="MS PGothic" charset="0"/>
              </a:rPr>
              <a:t>*USE</a:t>
            </a:r>
          </a:p>
          <a:p>
            <a:r>
              <a:rPr lang="en-US" dirty="0">
                <a:solidFill>
                  <a:prstClr val="white"/>
                </a:solidFill>
                <a:ea typeface="MS PGothic" charset="0"/>
              </a:rPr>
              <a:t>*DATING</a:t>
            </a:r>
            <a:endParaRPr lang="en-US" dirty="0">
              <a:solidFill>
                <a:prstClr val="white"/>
              </a:solidFill>
              <a:ea typeface="MS PGothic" charset="0"/>
            </a:endParaRPr>
          </a:p>
        </p:txBody>
      </p:sp>
      <p:pic>
        <p:nvPicPr>
          <p:cNvPr id="6" name="Picture 1031" descr="\\Mv1\DATA1\Museum\RehovPotteryRead.jpg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</a:blip>
          <a:srcRect/>
          <a:stretch>
            <a:fillRect/>
          </a:stretch>
        </p:blipFill>
        <p:spPr bwMode="auto">
          <a:xfrm>
            <a:off x="1828800" y="152401"/>
            <a:ext cx="2209800" cy="333981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31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590800"/>
            <a:ext cx="6172200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G_61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52500" y="1028700"/>
            <a:ext cx="48006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G_1218.jpg"/>
          <p:cNvPicPr>
            <a:picLocks noChangeAspect="1"/>
          </p:cNvPicPr>
          <p:nvPr/>
        </p:nvPicPr>
        <p:blipFill>
          <a:blip r:embed="rId4" cstate="print"/>
          <a:srcRect l="11765" r="17647"/>
          <a:stretch>
            <a:fillRect/>
          </a:stretch>
        </p:blipFill>
        <p:spPr>
          <a:xfrm rot="5400000">
            <a:off x="7772400" y="838200"/>
            <a:ext cx="2743200" cy="2590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RIMG1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343400"/>
            <a:ext cx="3048000" cy="2286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28600"/>
            <a:ext cx="4495800" cy="1143000"/>
          </a:xfrm>
        </p:spPr>
        <p:txBody>
          <a:bodyPr/>
          <a:lstStyle/>
          <a:p>
            <a:r>
              <a:rPr lang="en-US" dirty="0" smtClean="0"/>
              <a:t>RESTORATION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RIMG1084.JPG"/>
          <p:cNvPicPr>
            <a:picLocks noChangeAspect="1"/>
          </p:cNvPicPr>
          <p:nvPr/>
        </p:nvPicPr>
        <p:blipFill>
          <a:blip r:embed="rId2" cstate="print"/>
          <a:srcRect l="13636" t="9091" b="12121"/>
          <a:stretch>
            <a:fillRect/>
          </a:stretch>
        </p:blipFill>
        <p:spPr>
          <a:xfrm>
            <a:off x="2133600" y="4038600"/>
            <a:ext cx="3810000" cy="2606842"/>
          </a:xfrm>
          <a:prstGeom prst="rect">
            <a:avLst/>
          </a:prstGeom>
        </p:spPr>
      </p:pic>
      <p:pic>
        <p:nvPicPr>
          <p:cNvPr id="10" name="Picture 9" descr="IMG_1205.jpg"/>
          <p:cNvPicPr>
            <a:picLocks noChangeAspect="1"/>
          </p:cNvPicPr>
          <p:nvPr/>
        </p:nvPicPr>
        <p:blipFill>
          <a:blip r:embed="rId3" cstate="print"/>
          <a:srcRect l="10000"/>
          <a:stretch>
            <a:fillRect/>
          </a:stretch>
        </p:blipFill>
        <p:spPr>
          <a:xfrm>
            <a:off x="1752600" y="152400"/>
            <a:ext cx="5486400" cy="4064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IMG11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640917" y="1750484"/>
            <a:ext cx="5469467" cy="410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04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7086600" cy="1447800"/>
          </a:xfrm>
        </p:spPr>
        <p:txBody>
          <a:bodyPr/>
          <a:lstStyle/>
          <a:p>
            <a:r>
              <a:rPr lang="en-US" dirty="0" smtClean="0"/>
              <a:t>JEREMIAH 18-19: TWO IMAGES OF POTTERY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5715000"/>
            <a:ext cx="7086600" cy="823912"/>
          </a:xfrm>
        </p:spPr>
        <p:txBody>
          <a:bodyPr/>
          <a:lstStyle/>
          <a:p>
            <a:r>
              <a:rPr lang="en-US" dirty="0" smtClean="0"/>
              <a:t>WHICH ARE YOU???  WHICH DO YOU WANNA BE?</a:t>
            </a:r>
            <a:endParaRPr lang="en-US" dirty="0"/>
          </a:p>
        </p:txBody>
      </p:sp>
      <p:pic>
        <p:nvPicPr>
          <p:cNvPr id="4" name="Picture 1027" descr="\\MV1\DATA1\Museum\OTPix\OTPIX600JPEG\Hebron\Mod\Big\Potter.jpg"/>
          <p:cNvPicPr>
            <a:picLocks noChangeAspect="1" noChangeArrowheads="1"/>
          </p:cNvPicPr>
          <p:nvPr/>
        </p:nvPicPr>
        <p:blipFill>
          <a:blip r:embed="rId2" cstate="print">
            <a:lum bright="36000" contrast="18000"/>
          </a:blip>
          <a:srcRect l="10227" r="10877"/>
          <a:stretch>
            <a:fillRect/>
          </a:stretch>
        </p:blipFill>
        <p:spPr bwMode="auto">
          <a:xfrm>
            <a:off x="1752600" y="2057400"/>
            <a:ext cx="411480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SC_0153.JPG"/>
          <p:cNvPicPr>
            <a:picLocks noChangeAspect="1"/>
          </p:cNvPicPr>
          <p:nvPr/>
        </p:nvPicPr>
        <p:blipFill>
          <a:blip r:embed="rId3" cstate="print"/>
          <a:srcRect t="15000" r="37500"/>
          <a:stretch>
            <a:fillRect/>
          </a:stretch>
        </p:blipFill>
        <p:spPr>
          <a:xfrm>
            <a:off x="6553200" y="2057400"/>
            <a:ext cx="3733800" cy="3385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5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MS PGothic</vt:lpstr>
      <vt:lpstr>Book Antiqua</vt:lpstr>
      <vt:lpstr>Lucida Sans</vt:lpstr>
      <vt:lpstr>Wingdings</vt:lpstr>
      <vt:lpstr>Wingdings 2</vt:lpstr>
      <vt:lpstr>Wingdings 3</vt:lpstr>
      <vt:lpstr>Apex</vt:lpstr>
      <vt:lpstr>READING POTTERY</vt:lpstr>
      <vt:lpstr>TEL GEZER, ISRAEL</vt:lpstr>
      <vt:lpstr>ARCHITECTURE, MATERIAL CULTURE, POTTERY</vt:lpstr>
      <vt:lpstr>LOTS OF BROKEN POTTERY</vt:lpstr>
      <vt:lpstr>DIAGNOSTIC SHERDS</vt:lpstr>
      <vt:lpstr>READING POTTERY</vt:lpstr>
      <vt:lpstr>RESTORATION</vt:lpstr>
      <vt:lpstr>PowerPoint Presentation</vt:lpstr>
      <vt:lpstr>JEREMIAH 18-19: TWO IMAGES OF POTTERY</vt:lpstr>
      <vt:lpstr>RESTORED BUT STILL FRAGILE CONTAINERS  2 COR 4:7 – TREASURE OF GOD INSIDE</vt:lpstr>
      <vt:lpstr>DIVERSITY AMONG FRAGILE POTTERY</vt:lpstr>
      <vt:lpstr>DIVERSITY AND NECESSITY IN A SINGLE POT – 1 COR 12:12f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POTTERY</dc:title>
  <dc:creator>Vincent Lam</dc:creator>
  <cp:lastModifiedBy>Vincent Lam</cp:lastModifiedBy>
  <cp:revision>1</cp:revision>
  <dcterms:created xsi:type="dcterms:W3CDTF">2015-08-16T23:16:35Z</dcterms:created>
  <dcterms:modified xsi:type="dcterms:W3CDTF">2015-08-16T23:16:45Z</dcterms:modified>
</cp:coreProperties>
</file>