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4 w 1722"/>
                <a:gd name="T1" fmla="*/ 62 h 66"/>
                <a:gd name="T2" fmla="*/ 1714 w 1722"/>
                <a:gd name="T3" fmla="*/ 56 h 66"/>
                <a:gd name="T4" fmla="*/ 0 w 1722"/>
                <a:gd name="T5" fmla="*/ 0 h 66"/>
                <a:gd name="T6" fmla="*/ 0 w 1722"/>
                <a:gd name="T7" fmla="*/ 44 h 66"/>
                <a:gd name="T8" fmla="*/ 1714 w 1722"/>
                <a:gd name="T9" fmla="*/ 62 h 66"/>
                <a:gd name="T10" fmla="*/ 1714 w 1722"/>
                <a:gd name="T11" fmla="*/ 6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4 w 4789"/>
                <a:gd name="T3" fmla="*/ 77 h 329"/>
                <a:gd name="T4" fmla="*/ 4784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7D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1 w 975"/>
                <a:gd name="T1" fmla="*/ 48 h 101"/>
                <a:gd name="T2" fmla="*/ 97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1 w 975"/>
                <a:gd name="T9" fmla="*/ 48 h 101"/>
                <a:gd name="T10" fmla="*/ 97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3 w 2141"/>
                <a:gd name="T7" fmla="*/ 0 h 198"/>
                <a:gd name="T8" fmla="*/ 213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0 w 2517"/>
                <a:gd name="T1" fmla="*/ 276 h 276"/>
                <a:gd name="T2" fmla="*/ 2505 w 2517"/>
                <a:gd name="T3" fmla="*/ 204 h 276"/>
                <a:gd name="T4" fmla="*/ 2248 w 2517"/>
                <a:gd name="T5" fmla="*/ 0 h 276"/>
                <a:gd name="T6" fmla="*/ 0 w 2517"/>
                <a:gd name="T7" fmla="*/ 276 h 276"/>
                <a:gd name="T8" fmla="*/ 2170 w 2517"/>
                <a:gd name="T9" fmla="*/ 276 h 276"/>
                <a:gd name="T10" fmla="*/ 217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5 w 729"/>
                <a:gd name="T7" fmla="*/ 240 h 240"/>
                <a:gd name="T8" fmla="*/ 72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5 w 729"/>
                <a:gd name="T1" fmla="*/ 318 h 318"/>
                <a:gd name="T2" fmla="*/ 72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5 w 729"/>
                <a:gd name="T9" fmla="*/ 318 h 318"/>
                <a:gd name="T10" fmla="*/ 72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6 w 2200"/>
                <a:gd name="T3" fmla="*/ 2480 h 2482"/>
                <a:gd name="T4" fmla="*/ 2198 w 2200"/>
                <a:gd name="T5" fmla="*/ 2474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5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FFFFFF"/>
                  </a:solidFill>
                  <a:ea typeface="ＭＳ Ｐゴシック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FFFFFF"/>
                  </a:solidFill>
                  <a:ea typeface="ＭＳ Ｐゴシック" charset="0"/>
                </a:endParaRPr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C2B50-B6A0-4147-BD65-60B48FF7FE4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7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AA0C6-F674-1A47-9142-83FD86CFE9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1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6D807-F37C-3F47-BED2-E999F3569AC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4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D04E6-51D5-AE48-9C67-C045176DA2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8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DD791-3554-9947-8786-3E0913B0D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0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DC385-D42B-6646-A3A5-5556A979CD4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3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08BCD-6EED-9C47-B8F9-871B7AC853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0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DE968E-8CEF-6841-98C4-9B2632CEBDF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3AFC7-137A-C04A-8642-16041C12521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5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9CAA2-DDA1-5142-803A-D5F66D195B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7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436C5-E7F5-A240-B3B1-D2CC80876C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8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4 w 1722"/>
                <a:gd name="T1" fmla="*/ 62 h 66"/>
                <a:gd name="T2" fmla="*/ 1714 w 1722"/>
                <a:gd name="T3" fmla="*/ 56 h 66"/>
                <a:gd name="T4" fmla="*/ 0 w 1722"/>
                <a:gd name="T5" fmla="*/ 0 h 66"/>
                <a:gd name="T6" fmla="*/ 0 w 1722"/>
                <a:gd name="T7" fmla="*/ 44 h 66"/>
                <a:gd name="T8" fmla="*/ 1714 w 1722"/>
                <a:gd name="T9" fmla="*/ 62 h 66"/>
                <a:gd name="T10" fmla="*/ 1714 w 1722"/>
                <a:gd name="T11" fmla="*/ 6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4 w 4789"/>
                <a:gd name="T3" fmla="*/ 77 h 329"/>
                <a:gd name="T4" fmla="*/ 4784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7D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1 w 975"/>
                <a:gd name="T1" fmla="*/ 48 h 101"/>
                <a:gd name="T2" fmla="*/ 97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1 w 975"/>
                <a:gd name="T9" fmla="*/ 48 h 101"/>
                <a:gd name="T10" fmla="*/ 97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3 w 2141"/>
                <a:gd name="T7" fmla="*/ 0 h 198"/>
                <a:gd name="T8" fmla="*/ 213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0 w 2517"/>
                <a:gd name="T1" fmla="*/ 276 h 276"/>
                <a:gd name="T2" fmla="*/ 2505 w 2517"/>
                <a:gd name="T3" fmla="*/ 204 h 276"/>
                <a:gd name="T4" fmla="*/ 2248 w 2517"/>
                <a:gd name="T5" fmla="*/ 0 h 276"/>
                <a:gd name="T6" fmla="*/ 0 w 2517"/>
                <a:gd name="T7" fmla="*/ 276 h 276"/>
                <a:gd name="T8" fmla="*/ 2170 w 2517"/>
                <a:gd name="T9" fmla="*/ 276 h 276"/>
                <a:gd name="T10" fmla="*/ 217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5 w 729"/>
                <a:gd name="T7" fmla="*/ 240 h 240"/>
                <a:gd name="T8" fmla="*/ 72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5 w 729"/>
                <a:gd name="T1" fmla="*/ 318 h 318"/>
                <a:gd name="T2" fmla="*/ 72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5 w 729"/>
                <a:gd name="T9" fmla="*/ 318 h 318"/>
                <a:gd name="T10" fmla="*/ 72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6 w 2200"/>
                <a:gd name="T3" fmla="*/ 2480 h 2482"/>
                <a:gd name="T4" fmla="*/ 2198 w 2200"/>
                <a:gd name="T5" fmla="*/ 2474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5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FFFFFF"/>
                  </a:solidFill>
                  <a:ea typeface="ＭＳ Ｐゴシック" charset="0"/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FFFFFF"/>
                  </a:solidFill>
                  <a:ea typeface="ＭＳ Ｐゴシック" charset="0"/>
                </a:endParaRPr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CC469E-7C61-9941-B1BA-4801BFD87BC8}" type="slidenum">
              <a:rPr lang="en-US" smtClean="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891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beeljabbour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Islam Vs. Christianity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 b="1" dirty="0">
                <a:ea typeface="+mn-ea"/>
              </a:rPr>
              <a:t>Pastor John Fong</a:t>
            </a:r>
          </a:p>
          <a:p>
            <a:pPr eaLnBrk="1" hangingPunct="1">
              <a:defRPr/>
            </a:pPr>
            <a:r>
              <a:rPr lang="en-US" altLang="en-US" sz="3200" b="1" dirty="0">
                <a:ea typeface="+mn-ea"/>
              </a:rPr>
              <a:t>February 15, 2015</a:t>
            </a:r>
          </a:p>
          <a:p>
            <a:pPr eaLnBrk="1" hangingPunct="1">
              <a:defRPr/>
            </a:pPr>
            <a:r>
              <a:rPr lang="en-US" altLang="en-US" sz="3200" b="1" dirty="0">
                <a:ea typeface="+mn-ea"/>
              </a:rPr>
              <a:t>Berkeley Crossroads Baptist </a:t>
            </a:r>
          </a:p>
          <a:p>
            <a:pPr eaLnBrk="1" hangingPunct="1">
              <a:defRPr/>
            </a:pPr>
            <a:endParaRPr lang="en-US" altLang="en-US" sz="3200" b="1" dirty="0">
              <a:ea typeface="+mn-ea"/>
            </a:endParaRPr>
          </a:p>
        </p:txBody>
      </p:sp>
      <p:pic>
        <p:nvPicPr>
          <p:cNvPr id="3076" name="Picture 5" descr="moonst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528px-Gold_Christian_Cross_no_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152400"/>
            <a:ext cx="1717675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4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God Created Seven Earths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Arial" charset="0"/>
                <a:cs typeface="Arial" charset="0"/>
              </a:rPr>
              <a:t>	</a:t>
            </a:r>
            <a:r>
              <a:rPr lang="en-US" sz="4000" b="1" i="1">
                <a:latin typeface="Arial" charset="0"/>
                <a:cs typeface="Arial" charset="0"/>
              </a:rPr>
              <a:t>God created seven universes and the same number of earths.</a:t>
            </a:r>
          </a:p>
          <a:p>
            <a:pPr eaLnBrk="1" hangingPunct="1">
              <a:buFont typeface="Wingdings" charset="0"/>
              <a:buNone/>
            </a:pPr>
            <a:r>
              <a:rPr lang="en-US" sz="4000" b="1" i="1">
                <a:latin typeface="Arial" charset="0"/>
                <a:cs typeface="Arial" charset="0"/>
              </a:rPr>
              <a:t>					         --</a:t>
            </a:r>
            <a:r>
              <a:rPr lang="en-US" sz="4000" b="1">
                <a:latin typeface="Arial" charset="0"/>
                <a:cs typeface="Arial" charset="0"/>
              </a:rPr>
              <a:t>Surah </a:t>
            </a:r>
            <a:r>
              <a:rPr lang="en-US" b="1">
                <a:latin typeface="Arial" charset="0"/>
                <a:cs typeface="Arial" charset="0"/>
              </a:rPr>
              <a:t>65:12 </a:t>
            </a:r>
          </a:p>
        </p:txBody>
      </p:sp>
      <p:pic>
        <p:nvPicPr>
          <p:cNvPr id="12292" name="Picture 5" descr="01_plane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00400"/>
            <a:ext cx="34559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Quran Denies the Trinity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800">
                <a:latin typeface="Arial" charset="0"/>
                <a:cs typeface="Arial" charset="0"/>
              </a:rPr>
              <a:t>	</a:t>
            </a:r>
            <a:r>
              <a:rPr lang="en-US" sz="4000" b="1" i="1">
                <a:latin typeface="Arial" charset="0"/>
                <a:cs typeface="Arial" charset="0"/>
              </a:rPr>
              <a:t>Pagans indeed are those who say that God is a third of a trinity.  There is no god except the one [G]od. 	</a:t>
            </a:r>
            <a:r>
              <a:rPr lang="en-US" sz="4000" b="1">
                <a:latin typeface="Arial" charset="0"/>
                <a:cs typeface="Arial" charset="0"/>
              </a:rPr>
              <a:t>--Surah 5:73A</a:t>
            </a:r>
          </a:p>
        </p:txBody>
      </p:sp>
      <p:pic>
        <p:nvPicPr>
          <p:cNvPr id="13316" name="Picture 5" descr="trinity-godho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33876"/>
            <a:ext cx="24828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3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Worship is on Friday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Arial" charset="0"/>
                <a:cs typeface="Arial" charset="0"/>
              </a:rPr>
              <a:t>	</a:t>
            </a:r>
            <a:r>
              <a:rPr lang="en-US" sz="4000" b="1" i="1">
                <a:latin typeface="Arial" charset="0"/>
                <a:cs typeface="Arial" charset="0"/>
              </a:rPr>
              <a:t>When the Congregational Prayer is announced on Friday, you shall…drop all business.</a:t>
            </a:r>
          </a:p>
          <a:p>
            <a:pPr eaLnBrk="1" hangingPunct="1">
              <a:buFont typeface="Wingdings" charset="0"/>
              <a:buNone/>
            </a:pPr>
            <a:r>
              <a:rPr lang="en-US" sz="4000" b="1">
                <a:latin typeface="Arial" charset="0"/>
                <a:cs typeface="Arial" charset="0"/>
              </a:rPr>
              <a:t>						--Surah 62:9 	</a:t>
            </a:r>
          </a:p>
        </p:txBody>
      </p:sp>
      <p:pic>
        <p:nvPicPr>
          <p:cNvPr id="14340" name="Picture 9" descr="6muslim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41148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66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Bible Vs. Quran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Arial" charset="0"/>
                <a:cs typeface="Arial" charset="0"/>
              </a:rPr>
              <a:t>When there is a conflict between the Quran and the Bible, Muslims say that the Bible is corrupted and not accurate.</a:t>
            </a:r>
          </a:p>
        </p:txBody>
      </p:sp>
      <p:pic>
        <p:nvPicPr>
          <p:cNvPr id="15364" name="Picture 7" descr="bible_qur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46291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46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Arial" charset="0"/>
                <a:cs typeface="Arial" charset="0"/>
              </a:rPr>
              <a:t>Muslims ridicule Bible’s many translations.  E.g. KJV, NIV, NLT</a:t>
            </a: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6387" name="Picture 7" descr="interlinear-bible-7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3022600"/>
            <a:ext cx="547052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3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WHO IS JESUS?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altLang="en-US" sz="4000" b="1">
                <a:ea typeface="+mn-ea"/>
              </a:rPr>
              <a:t>Generally, Jesus is one of many 28 great prophets.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4000" b="1">
              <a:ea typeface="+mn-ea"/>
            </a:endParaRPr>
          </a:p>
        </p:txBody>
      </p:sp>
      <p:pic>
        <p:nvPicPr>
          <p:cNvPr id="17412" name="Picture 5" descr="jesus_scro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4200"/>
            <a:ext cx="3505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8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latin typeface="Arial" charset="0"/>
                <a:cs typeface="Arial" charset="0"/>
              </a:rPr>
              <a:t>Jesus is the sinless prophet, but Mohammed is the last and greatest prophet.</a:t>
            </a:r>
          </a:p>
        </p:txBody>
      </p:sp>
      <p:pic>
        <p:nvPicPr>
          <p:cNvPr id="18435" name="Picture 5" descr="19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3048000"/>
            <a:ext cx="2486025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0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latin typeface="Arial" charset="0"/>
                <a:cs typeface="Arial" charset="0"/>
              </a:rPr>
              <a:t>Specifically, the Quran teaches that Jesus…</a:t>
            </a: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9459" name="Picture 5" descr="quran2l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0"/>
            <a:ext cx="485775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6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latin typeface="Arial" charset="0"/>
                <a:cs typeface="Arial" charset="0"/>
              </a:rPr>
              <a:t>MIRACULOUSLY BORN TO VIRGIN MARY, 66:12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4000" b="1" i="1">
                <a:latin typeface="Arial" charset="0"/>
                <a:cs typeface="Arial" charset="0"/>
              </a:rPr>
              <a:t>Also, Mary, the Amramite.  She maintained her chastity, then we blew into her from our spirit.  </a:t>
            </a:r>
          </a:p>
        </p:txBody>
      </p:sp>
      <p:pic>
        <p:nvPicPr>
          <p:cNvPr id="20484" name="Picture 5" descr="JESUS+MARY+AND+JOSEPH+NEW+JEWI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4426"/>
            <a:ext cx="44958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7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latin typeface="Arial" charset="0"/>
                <a:cs typeface="Arial" charset="0"/>
              </a:rPr>
              <a:t>JESUS BORN UNDER PALM TREE, 19:23</a:t>
            </a:r>
            <a:r>
              <a:rPr lang="en-US" sz="4000"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>
                <a:latin typeface="Arial" charset="0"/>
                <a:cs typeface="Arial" charset="0"/>
              </a:rPr>
              <a:t>			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4000" b="1" i="1">
                <a:latin typeface="Arial" charset="0"/>
                <a:cs typeface="Arial" charset="0"/>
              </a:rPr>
              <a:t>When she [Mary] bore him [Jesus], she isolated herself to a faraway place.  The birth process came to her by the trunk of a palm tree…[the infant Jesus] called her from beneath her, saying, </a:t>
            </a:r>
            <a:endParaRPr lang="en-US" sz="4000" b="1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4000" b="1">
                <a:latin typeface="Arial" charset="0"/>
                <a:cs typeface="Arial" charset="0"/>
              </a:rPr>
              <a:t>How do you test religions? </a:t>
            </a:r>
          </a:p>
          <a:p>
            <a:pPr marL="609600" indent="-609600" eaLnBrk="1" hangingPunct="1"/>
            <a:r>
              <a:rPr lang="en-US" sz="4000" b="1">
                <a:latin typeface="Arial" charset="0"/>
                <a:cs typeface="Arial" charset="0"/>
              </a:rPr>
              <a:t>Just ask three questions!</a:t>
            </a:r>
          </a:p>
        </p:txBody>
      </p:sp>
      <p:pic>
        <p:nvPicPr>
          <p:cNvPr id="4099" name="Picture 5" descr="question_mark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60750"/>
            <a:ext cx="44958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52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4000" b="1" i="1">
                <a:latin typeface="Arial" charset="0"/>
                <a:cs typeface="Arial" charset="0"/>
              </a:rPr>
              <a:t>‘Do not grieve. Your Lord has provided you with a stream.  If you shake the trunk of this palm tree, it will drop ripe dates for you.’</a:t>
            </a:r>
          </a:p>
          <a:p>
            <a:pPr eaLnBrk="1" hangingPunct="1"/>
            <a:endParaRPr lang="en-US" sz="4000" b="1">
              <a:latin typeface="Arial" charset="0"/>
              <a:cs typeface="Arial" charset="0"/>
            </a:endParaRPr>
          </a:p>
        </p:txBody>
      </p:sp>
      <p:pic>
        <p:nvPicPr>
          <p:cNvPr id="22531" name="Picture 5" descr="palm-tree-1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4367214"/>
            <a:ext cx="3736975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1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Arial" charset="0"/>
                <a:cs typeface="Arial" charset="0"/>
              </a:rPr>
              <a:t>BREATHED LIFE INTO CLAY,</a:t>
            </a:r>
            <a:r>
              <a:rPr lang="en-US" sz="4000" b="1">
                <a:latin typeface="Arial" charset="0"/>
                <a:cs typeface="Arial" charset="0"/>
              </a:rPr>
              <a:t> 3:49</a:t>
            </a:r>
            <a:r>
              <a:rPr lang="en-US" sz="4000" b="1" i="1">
                <a:latin typeface="Arial" charset="0"/>
                <a:cs typeface="Arial" charset="0"/>
              </a:rPr>
              <a:t/>
            </a:r>
            <a:br>
              <a:rPr lang="en-US" sz="4000" b="1" i="1">
                <a:latin typeface="Arial" charset="0"/>
                <a:cs typeface="Arial" charset="0"/>
              </a:rPr>
            </a:br>
            <a:endParaRPr lang="en-US" sz="4000" b="1" i="1">
              <a:latin typeface="Arial" charset="0"/>
              <a:cs typeface="Arial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4000" b="1" i="1">
                <a:latin typeface="Arial" charset="0"/>
                <a:cs typeface="Arial" charset="0"/>
              </a:rPr>
              <a:t>  I come to you with a sign from your Lord—I create for you from clay the shape of a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4000" b="1" i="1">
                <a:latin typeface="Arial" charset="0"/>
                <a:cs typeface="Arial" charset="0"/>
              </a:rPr>
              <a:t>  bird, then blow into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4000" b="1" i="1">
                <a:latin typeface="Arial" charset="0"/>
                <a:cs typeface="Arial" charset="0"/>
              </a:rPr>
              <a:t>	it, and it becomes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4000" b="1" i="1">
                <a:latin typeface="Arial" charset="0"/>
                <a:cs typeface="Arial" charset="0"/>
              </a:rPr>
              <a:t>  a live bird by God’s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4000" b="1" i="1">
                <a:latin typeface="Arial" charset="0"/>
                <a:cs typeface="Arial" charset="0"/>
              </a:rPr>
              <a:t>  leave.</a:t>
            </a:r>
          </a:p>
        </p:txBody>
      </p:sp>
      <p:pic>
        <p:nvPicPr>
          <p:cNvPr id="23556" name="Picture 5" descr="061010newbird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81401"/>
            <a:ext cx="34290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7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latin typeface="Arial" charset="0"/>
                <a:cs typeface="Arial" charset="0"/>
              </a:rPr>
              <a:t>KNOWS ALL THINGS, 3:49C</a:t>
            </a:r>
            <a:br>
              <a:rPr lang="en-US" sz="4000" b="1">
                <a:latin typeface="Arial" charset="0"/>
                <a:cs typeface="Arial" charset="0"/>
              </a:rPr>
            </a:br>
            <a:endParaRPr lang="en-US" sz="4000" b="1">
              <a:latin typeface="Arial" charset="0"/>
              <a:cs typeface="Arial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4000" b="1" i="1">
                <a:latin typeface="Arial" charset="0"/>
                <a:cs typeface="Arial" charset="0"/>
              </a:rPr>
              <a:t>   I (Jesus) can tell you what you eat, and what you store in your homes.  This should be a </a:t>
            </a:r>
          </a:p>
          <a:p>
            <a:pPr eaLnBrk="1" hangingPunct="1">
              <a:buFont typeface="Wingdings" charset="0"/>
              <a:buNone/>
            </a:pPr>
            <a:r>
              <a:rPr lang="en-US" sz="4000" b="1" i="1">
                <a:latin typeface="Arial" charset="0"/>
                <a:cs typeface="Arial" charset="0"/>
              </a:rPr>
              <a:t>  proof for you, </a:t>
            </a:r>
          </a:p>
          <a:p>
            <a:pPr eaLnBrk="1" hangingPunct="1">
              <a:buFont typeface="Wingdings" charset="0"/>
              <a:buNone/>
            </a:pPr>
            <a:r>
              <a:rPr lang="en-US" sz="4000" b="1" i="1">
                <a:latin typeface="Arial" charset="0"/>
                <a:cs typeface="Arial" charset="0"/>
              </a:rPr>
              <a:t>  if you are </a:t>
            </a:r>
          </a:p>
          <a:p>
            <a:pPr eaLnBrk="1" hangingPunct="1">
              <a:buFont typeface="Wingdings" charset="0"/>
              <a:buNone/>
            </a:pPr>
            <a:r>
              <a:rPr lang="en-US" sz="4000" b="1" i="1">
                <a:latin typeface="Arial" charset="0"/>
                <a:cs typeface="Arial" charset="0"/>
              </a:rPr>
              <a:t>  believers.</a:t>
            </a:r>
          </a:p>
        </p:txBody>
      </p:sp>
      <p:pic>
        <p:nvPicPr>
          <p:cNvPr id="24580" name="Picture 5" descr="art-lead__1236107912_41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81401"/>
            <a:ext cx="437515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latin typeface="Arial" charset="0"/>
                <a:cs typeface="Arial" charset="0"/>
              </a:rPr>
              <a:t>PERFORMED MIRACLES, 3:49B</a:t>
            </a:r>
            <a:r>
              <a:rPr lang="en-US" sz="4000" i="1">
                <a:latin typeface="Arial" charset="0"/>
                <a:cs typeface="Arial" charset="0"/>
              </a:rPr>
              <a:t/>
            </a:r>
            <a:br>
              <a:rPr lang="en-US" sz="4000" i="1">
                <a:latin typeface="Arial" charset="0"/>
                <a:cs typeface="Arial" charset="0"/>
              </a:rPr>
            </a:br>
            <a:endParaRPr lang="en-US" sz="4000" i="1">
              <a:latin typeface="Arial" charset="0"/>
              <a:cs typeface="Arial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4000" b="1" i="1">
                <a:latin typeface="Arial" charset="0"/>
                <a:cs typeface="Arial" charset="0"/>
              </a:rPr>
              <a:t>I (Jesus) restore vision to the blind, heal the leprous, and I revive the dead by God’s leave.</a:t>
            </a:r>
          </a:p>
        </p:txBody>
      </p:sp>
      <p:pic>
        <p:nvPicPr>
          <p:cNvPr id="25604" name="Picture 5" descr="0254_Jesus_healing_christian_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2905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4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Arial" charset="0"/>
                <a:cs typeface="Arial" charset="0"/>
              </a:rPr>
              <a:t>DID NOT DIE ON THE CROSS, 4:157</a:t>
            </a:r>
            <a:r>
              <a:rPr lang="en-US" sz="3600" b="1" i="1">
                <a:latin typeface="Arial" charset="0"/>
                <a:cs typeface="Arial" charset="0"/>
              </a:rPr>
              <a:t/>
            </a:r>
            <a:br>
              <a:rPr lang="en-US" sz="3600" b="1" i="1">
                <a:latin typeface="Arial" charset="0"/>
                <a:cs typeface="Arial" charset="0"/>
              </a:rPr>
            </a:br>
            <a:endParaRPr lang="en-US" sz="3600" b="1" i="1">
              <a:latin typeface="Arial" charset="0"/>
              <a:cs typeface="Arial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4000" b="1" i="1">
                <a:latin typeface="Arial" charset="0"/>
                <a:cs typeface="Arial" charset="0"/>
              </a:rPr>
              <a:t>And for claiming that they killed the Messiah, Jesus, son of Mary, the messenger of God.</a:t>
            </a:r>
          </a:p>
          <a:p>
            <a:pPr eaLnBrk="1" hangingPunct="1">
              <a:buFont typeface="Wingdings" charset="0"/>
              <a:buNone/>
            </a:pPr>
            <a:r>
              <a:rPr lang="en-US" sz="4000" b="1" i="1">
                <a:latin typeface="Arial" charset="0"/>
                <a:cs typeface="Arial" charset="0"/>
              </a:rPr>
              <a:t>In fact, they never killed him, they never crucified him—they were made to think that they did.</a:t>
            </a:r>
            <a:endParaRPr lang="en-US" sz="4000" b="1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1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latin typeface="Arial" charset="0"/>
                <a:cs typeface="Arial" charset="0"/>
              </a:rPr>
              <a:t>JESUS WAS NOT SON OF GOD, 9:30B</a:t>
            </a:r>
            <a:r>
              <a:rPr lang="en-US" sz="4000"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Arial" charset="0"/>
                <a:cs typeface="Arial" charset="0"/>
              </a:rPr>
              <a:t>	</a:t>
            </a:r>
            <a:r>
              <a:rPr lang="en-US" sz="4000" b="1" i="1">
                <a:latin typeface="Arial" charset="0"/>
                <a:cs typeface="Arial" charset="0"/>
              </a:rPr>
              <a:t>Christians said, ‘Jesus is the son of God!’ These are blasphemies uttered by their </a:t>
            </a:r>
          </a:p>
          <a:p>
            <a:pPr eaLnBrk="1" hangingPunct="1">
              <a:buFont typeface="Wingdings" charset="0"/>
              <a:buNone/>
            </a:pPr>
            <a:r>
              <a:rPr lang="en-US" sz="4000" b="1" i="1">
                <a:latin typeface="Arial" charset="0"/>
                <a:cs typeface="Arial" charset="0"/>
              </a:rPr>
              <a:t>  mouths.</a:t>
            </a:r>
          </a:p>
        </p:txBody>
      </p:sp>
      <p:pic>
        <p:nvPicPr>
          <p:cNvPr id="27652" name="Picture 6" descr="ewsonofgod3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32194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6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JESUS VS. MOHAMMED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4000" b="1" u="sng">
                <a:latin typeface="Arial" charset="0"/>
                <a:cs typeface="Arial" charset="0"/>
              </a:rPr>
              <a:t>JESUS</a:t>
            </a:r>
            <a:r>
              <a:rPr lang="en-US" sz="4000" b="1">
                <a:latin typeface="Arial" charset="0"/>
                <a:cs typeface="Arial" charset="0"/>
              </a:rPr>
              <a:t>				</a:t>
            </a:r>
            <a:r>
              <a:rPr lang="en-US" sz="4000" b="1" u="sng">
                <a:latin typeface="Arial" charset="0"/>
                <a:cs typeface="Arial" charset="0"/>
              </a:rPr>
              <a:t>MOHAMMED</a:t>
            </a:r>
            <a:endParaRPr lang="en-US" sz="4000" b="1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2800" b="1">
                <a:latin typeface="Arial" charset="0"/>
                <a:cs typeface="Arial" charset="0"/>
              </a:rPr>
              <a:t>WROTE NO BOOKS		WROTE QURAN</a:t>
            </a:r>
          </a:p>
          <a:p>
            <a:pPr eaLnBrk="1" hangingPunct="1">
              <a:buFont typeface="Wingdings" charset="0"/>
              <a:buNone/>
            </a:pPr>
            <a:r>
              <a:rPr lang="en-US" sz="2800" b="1">
                <a:latin typeface="Arial" charset="0"/>
                <a:cs typeface="Arial" charset="0"/>
              </a:rPr>
              <a:t>NEVER MARRIED	 	MARRIED 15 WIVES</a:t>
            </a:r>
          </a:p>
          <a:p>
            <a:pPr eaLnBrk="1" hangingPunct="1">
              <a:buFont typeface="Wingdings" charset="0"/>
              <a:buNone/>
            </a:pPr>
            <a:r>
              <a:rPr lang="en-US" sz="2800" b="1">
                <a:latin typeface="Arial" charset="0"/>
                <a:cs typeface="Arial" charset="0"/>
              </a:rPr>
              <a:t>LIVED SINLESS LIFE       ASK/FORGIVENESS</a:t>
            </a:r>
          </a:p>
          <a:p>
            <a:pPr eaLnBrk="1" hangingPunct="1">
              <a:buFont typeface="Wingdings" charset="0"/>
              <a:buNone/>
            </a:pPr>
            <a:r>
              <a:rPr lang="en-US" sz="2800" b="1">
                <a:latin typeface="Arial" charset="0"/>
                <a:cs typeface="Arial" charset="0"/>
              </a:rPr>
              <a:t>WAGED NO WAR	     WAGED 66 BATTLES</a:t>
            </a:r>
          </a:p>
        </p:txBody>
      </p:sp>
      <p:pic>
        <p:nvPicPr>
          <p:cNvPr id="28676" name="Picture 5" descr="woman_at_the_we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14850"/>
            <a:ext cx="29083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muslimbrotherhiooods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95801"/>
            <a:ext cx="26670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33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600" b="1" u="sng">
                <a:latin typeface="Arial" charset="0"/>
                <a:cs typeface="Arial" charset="0"/>
              </a:rPr>
              <a:t>JESUS</a:t>
            </a:r>
            <a:r>
              <a:rPr lang="en-US" sz="3600" b="1">
                <a:latin typeface="Arial" charset="0"/>
                <a:cs typeface="Arial" charset="0"/>
              </a:rPr>
              <a:t>			      </a:t>
            </a:r>
            <a:r>
              <a:rPr lang="en-US" sz="3600" b="1" u="sng">
                <a:latin typeface="Arial" charset="0"/>
                <a:cs typeface="Arial" charset="0"/>
              </a:rPr>
              <a:t>MOHAMMED</a:t>
            </a:r>
            <a:endParaRPr lang="en-US" sz="3600" b="1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b="1">
                <a:latin typeface="Arial" charset="0"/>
                <a:cs typeface="Arial" charset="0"/>
              </a:rPr>
              <a:t>ORDER NO DEATH	      MANY DEATHS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b="1">
                <a:latin typeface="Arial" charset="0"/>
                <a:cs typeface="Arial" charset="0"/>
              </a:rPr>
              <a:t>RELIGION OF LOVE	      RELIGION OF SWORD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b="1">
                <a:latin typeface="Arial" charset="0"/>
                <a:cs typeface="Arial" charset="0"/>
              </a:rPr>
              <a:t>DIED MID-30’S		      DIED WHEN 62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b="1">
                <a:latin typeface="Arial" charset="0"/>
                <a:cs typeface="Arial" charset="0"/>
              </a:rPr>
              <a:t>RAISED FROM DEAD      STILL LINGERS IN 					        HIS GRAVE</a:t>
            </a:r>
          </a:p>
        </p:txBody>
      </p:sp>
      <p:pic>
        <p:nvPicPr>
          <p:cNvPr id="29699" name="Picture 5" descr="214EmptyTombPaintLuke24_6%5B3%5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397376"/>
            <a:ext cx="327977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7" descr="mhm_muhammad%27s_tom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4489450"/>
            <a:ext cx="33369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5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HOW IS A PERSON SAVED?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altLang="en-US" sz="4000" b="1">
                <a:ea typeface="+mn-ea"/>
              </a:rPr>
              <a:t>The Quran proclaims that a man must earn his own salvation.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4000" b="1">
              <a:ea typeface="+mn-ea"/>
            </a:endParaRPr>
          </a:p>
        </p:txBody>
      </p:sp>
      <p:pic>
        <p:nvPicPr>
          <p:cNvPr id="30724" name="Picture 6" descr="20090114-kab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82938"/>
            <a:ext cx="4476750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9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altLang="en-US" sz="4000" b="1" dirty="0">
                <a:ea typeface="+mn-ea"/>
              </a:rPr>
              <a:t>Muslims believe the </a:t>
            </a:r>
            <a:r>
              <a:rPr lang="en-US" altLang="en-US" sz="4000" b="1" i="1" dirty="0">
                <a:ea typeface="+mn-ea"/>
              </a:rPr>
              <a:t>Five Articles of Faith </a:t>
            </a:r>
            <a:r>
              <a:rPr lang="en-US" altLang="en-US" sz="4000" b="1" dirty="0">
                <a:ea typeface="+mn-ea"/>
              </a:rPr>
              <a:t>and follow the </a:t>
            </a:r>
            <a:r>
              <a:rPr lang="en-US" altLang="en-US" sz="4000" b="1" i="1" dirty="0">
                <a:ea typeface="+mn-ea"/>
              </a:rPr>
              <a:t>Five Pillars of Faith</a:t>
            </a:r>
            <a:r>
              <a:rPr lang="en-US" altLang="en-US" sz="4000" b="1" dirty="0">
                <a:ea typeface="+mn-ea"/>
              </a:rPr>
              <a:t>. </a:t>
            </a:r>
          </a:p>
          <a:p>
            <a:pPr marL="0" indent="0" eaLnBrk="1" hangingPunct="1">
              <a:buNone/>
              <a:defRPr/>
            </a:pPr>
            <a:endParaRPr lang="en-US" altLang="en-US" dirty="0" smtClean="0">
              <a:ea typeface="+mn-ea"/>
            </a:endParaRPr>
          </a:p>
        </p:txBody>
      </p:sp>
      <p:pic>
        <p:nvPicPr>
          <p:cNvPr id="31747" name="Picture 5" descr="muslim_worship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3648076"/>
            <a:ext cx="46513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89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Three Questions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b="1" smtClean="0">
                <a:ea typeface="+mn-ea"/>
              </a:rPr>
              <a:t>1</a:t>
            </a:r>
            <a:r>
              <a:rPr lang="en-US" altLang="en-US" sz="4000" b="1">
                <a:ea typeface="+mn-ea"/>
              </a:rPr>
              <a:t>) WHAT IS YOUR AUTHORITY?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 b="1">
                <a:ea typeface="+mn-ea"/>
              </a:rPr>
              <a:t>2) WHO IS JESUS CHRIST?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 b="1">
                <a:ea typeface="+mn-ea"/>
              </a:rPr>
              <a:t>3) HOW IS A PERSON SAVED?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4000" b="1">
              <a:ea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4000" b="1">
              <a:ea typeface="+mn-ea"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altLang="en-US" sz="4000">
              <a:ea typeface="+mn-ea"/>
            </a:endParaRPr>
          </a:p>
        </p:txBody>
      </p:sp>
      <p:pic>
        <p:nvPicPr>
          <p:cNvPr id="5124" name="Picture 5" descr="turkey-flag-7500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95800"/>
            <a:ext cx="304800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christian-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4495800"/>
            <a:ext cx="319722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3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Arial" charset="0"/>
                <a:cs typeface="Arial" charset="0"/>
              </a:rPr>
              <a:t/>
            </a:r>
            <a:br>
              <a:rPr lang="en-US" sz="3600" b="1">
                <a:latin typeface="Arial" charset="0"/>
                <a:cs typeface="Arial" charset="0"/>
              </a:rPr>
            </a:br>
            <a:r>
              <a:rPr lang="en-US" sz="3600" b="1">
                <a:latin typeface="Arial" charset="0"/>
                <a:cs typeface="Arial" charset="0"/>
              </a:rPr>
              <a:t/>
            </a:r>
            <a:br>
              <a:rPr lang="en-US" sz="3600" b="1">
                <a:latin typeface="Arial" charset="0"/>
                <a:cs typeface="Arial" charset="0"/>
              </a:rPr>
            </a:br>
            <a:r>
              <a:rPr lang="en-US" sz="3600" b="1">
                <a:latin typeface="Arial" charset="0"/>
                <a:cs typeface="Arial" charset="0"/>
              </a:rPr>
              <a:t>SALVATION BY GOOD WORKS</a:t>
            </a:r>
            <a:r>
              <a:rPr lang="en-US" sz="4000">
                <a:latin typeface="Arial" charset="0"/>
                <a:cs typeface="Arial" charset="0"/>
              </a:rPr>
              <a:t> 		 </a:t>
            </a:r>
            <a:r>
              <a:rPr lang="en-US" sz="4000" i="1">
                <a:latin typeface="Arial" charset="0"/>
                <a:cs typeface="Arial" charset="0"/>
              </a:rPr>
              <a:t/>
            </a:r>
            <a:br>
              <a:rPr lang="en-US" sz="4000" i="1">
                <a:latin typeface="Arial" charset="0"/>
                <a:cs typeface="Arial" charset="0"/>
              </a:rPr>
            </a:br>
            <a:endParaRPr lang="en-US" sz="4000" i="1">
              <a:latin typeface="Arial" charset="0"/>
              <a:cs typeface="Arial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 b="1" i="1">
                <a:ea typeface="+mn-ea"/>
              </a:rPr>
              <a:t>The scales will be set on that day, equitably. Those whose weights are heavy will be the winners.</a:t>
            </a:r>
            <a:r>
              <a:rPr lang="en-US" altLang="en-US" sz="3600" b="1" i="1">
                <a:ea typeface="+mn-ea"/>
              </a:rPr>
              <a:t>  </a:t>
            </a:r>
            <a:endParaRPr lang="en-US" altLang="en-US" sz="3600" b="1">
              <a:ea typeface="+mn-ea"/>
            </a:endParaRPr>
          </a:p>
        </p:txBody>
      </p:sp>
      <p:pic>
        <p:nvPicPr>
          <p:cNvPr id="32772" name="Picture 5" descr="largescalesofjust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3886200"/>
            <a:ext cx="3286125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3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4000" b="1" i="1">
                <a:ea typeface="+mn-ea"/>
              </a:rPr>
              <a:t>  As for those whose weights are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4000" b="1" i="1">
                <a:ea typeface="+mn-ea"/>
              </a:rPr>
              <a:t>  light, they will be the ones who lost their souls as a conse- quence of disregarding our revelations,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4000" b="1" i="1">
                <a:ea typeface="+mn-ea"/>
              </a:rPr>
              <a:t>  unjustly.         		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4000" b="1">
                <a:ea typeface="+mn-ea"/>
              </a:rPr>
              <a:t> --Surah 7:8-9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4000">
              <a:ea typeface="+mn-ea"/>
            </a:endParaRPr>
          </a:p>
        </p:txBody>
      </p:sp>
      <p:pic>
        <p:nvPicPr>
          <p:cNvPr id="33795" name="Picture 5" descr="justice_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4173538"/>
            <a:ext cx="3959225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6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latin typeface="Arial" charset="0"/>
                <a:cs typeface="Arial" charset="0"/>
              </a:rPr>
              <a:t>Rewards for Righteous Behavior</a:t>
            </a:r>
            <a:r>
              <a:rPr lang="en-US" sz="4000" i="1">
                <a:latin typeface="Arial" charset="0"/>
                <a:cs typeface="Arial" charset="0"/>
              </a:rPr>
              <a:t/>
            </a:r>
            <a:br>
              <a:rPr lang="en-US" sz="4000" i="1">
                <a:latin typeface="Arial" charset="0"/>
                <a:cs typeface="Arial" charset="0"/>
              </a:rPr>
            </a:br>
            <a:endParaRPr lang="en-US" sz="4000" i="1">
              <a:latin typeface="Arial" charset="0"/>
              <a:cs typeface="Arial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4000" b="1" i="1">
                <a:latin typeface="Arial" charset="0"/>
                <a:cs typeface="Arial" charset="0"/>
              </a:rPr>
              <a:t>  For those who believe and work righteous deeds, there is forgiveness and a magnificent Reward.			</a:t>
            </a:r>
          </a:p>
          <a:p>
            <a:pPr eaLnBrk="1" hangingPunct="1">
              <a:buFont typeface="Wingdings" charset="0"/>
              <a:buNone/>
            </a:pPr>
            <a:r>
              <a:rPr lang="en-US" sz="4000" b="1">
                <a:latin typeface="Arial" charset="0"/>
                <a:cs typeface="Arial" charset="0"/>
              </a:rPr>
              <a:t>--Surah 35:7B</a:t>
            </a:r>
          </a:p>
        </p:txBody>
      </p:sp>
      <p:pic>
        <p:nvPicPr>
          <p:cNvPr id="34820" name="Picture 5" descr="gard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703639"/>
            <a:ext cx="4289425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42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Paradise (Janna)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Arial" charset="0"/>
                <a:cs typeface="Arial" charset="0"/>
              </a:rPr>
              <a:t>Enjoy orchards and grapes</a:t>
            </a:r>
          </a:p>
          <a:p>
            <a:pPr eaLnBrk="1" hangingPunct="1"/>
            <a:r>
              <a:rPr lang="en-US" sz="3600" b="1">
                <a:latin typeface="Arial" charset="0"/>
                <a:cs typeface="Arial" charset="0"/>
              </a:rPr>
              <a:t>Drink from rivers of milk and honey </a:t>
            </a:r>
          </a:p>
          <a:p>
            <a:pPr eaLnBrk="1" hangingPunct="1"/>
            <a:r>
              <a:rPr lang="en-US" sz="3600" b="1">
                <a:latin typeface="Arial" charset="0"/>
                <a:cs typeface="Arial" charset="0"/>
              </a:rPr>
              <a:t>Relax on luxurious furnishings </a:t>
            </a:r>
          </a:p>
          <a:p>
            <a:pPr eaLnBrk="1" hangingPunct="1"/>
            <a:r>
              <a:rPr lang="en-US" sz="3600" b="1">
                <a:latin typeface="Arial" charset="0"/>
                <a:cs typeface="Arial" charset="0"/>
              </a:rPr>
              <a:t>Matched with beautiful spouses</a:t>
            </a:r>
          </a:p>
        </p:txBody>
      </p:sp>
      <p:pic>
        <p:nvPicPr>
          <p:cNvPr id="35844" name="Picture 5" descr="Walllpaper-falls-green-l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67200"/>
            <a:ext cx="3657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89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altLang="en-US" sz="3600" b="1">
                <a:ea typeface="+mn-ea"/>
              </a:rPr>
              <a:t>Find everything their hearts desire and the eyes wish for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altLang="en-US" sz="3600" b="1">
                <a:ea typeface="+mn-ea"/>
              </a:rPr>
              <a:t>Served by immortal servants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3600" b="1">
              <a:ea typeface="+mn-ea"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altLang="en-US" smtClean="0">
              <a:ea typeface="+mn-ea"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altLang="en-US" smtClean="0">
              <a:ea typeface="+mn-ea"/>
            </a:endParaRPr>
          </a:p>
        </p:txBody>
      </p:sp>
      <p:pic>
        <p:nvPicPr>
          <p:cNvPr id="36867" name="Picture 7" descr="food-platte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3654426"/>
            <a:ext cx="427037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78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Judgment Day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latin typeface="Arial" charset="0"/>
                <a:cs typeface="Arial" charset="0"/>
              </a:rPr>
              <a:t>Muslims fear Judgment Day, in</a:t>
            </a:r>
          </a:p>
          <a:p>
            <a:pPr eaLnBrk="1" hangingPunct="1">
              <a:buFont typeface="Wingdings" charset="0"/>
              <a:buNone/>
            </a:pPr>
            <a:r>
              <a:rPr lang="en-US" sz="4000" b="1">
                <a:latin typeface="Arial" charset="0"/>
                <a:cs typeface="Arial" charset="0"/>
              </a:rPr>
              <a:t>  which </a:t>
            </a:r>
            <a:r>
              <a:rPr lang="en-US" sz="4000" b="1" i="1">
                <a:latin typeface="Arial" charset="0"/>
                <a:cs typeface="Arial" charset="0"/>
              </a:rPr>
              <a:t>“recording angels”</a:t>
            </a:r>
            <a:r>
              <a:rPr lang="en-US" sz="4000" b="1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 typeface="Wingdings" charset="0"/>
              <a:buNone/>
            </a:pPr>
            <a:r>
              <a:rPr lang="en-US" sz="4000" b="1">
                <a:latin typeface="Arial" charset="0"/>
                <a:cs typeface="Arial" charset="0"/>
              </a:rPr>
              <a:t> keep a list of every </a:t>
            </a:r>
          </a:p>
          <a:p>
            <a:pPr eaLnBrk="1" hangingPunct="1">
              <a:buFont typeface="Wingdings" charset="0"/>
              <a:buNone/>
            </a:pPr>
            <a:r>
              <a:rPr lang="en-US" sz="4000" b="1">
                <a:latin typeface="Arial" charset="0"/>
                <a:cs typeface="Arial" charset="0"/>
              </a:rPr>
              <a:t>deed, both good </a:t>
            </a:r>
          </a:p>
          <a:p>
            <a:pPr eaLnBrk="1" hangingPunct="1">
              <a:buFont typeface="Wingdings" charset="0"/>
              <a:buNone/>
            </a:pPr>
            <a:r>
              <a:rPr lang="en-US" sz="4000" b="1">
                <a:latin typeface="Arial" charset="0"/>
                <a:cs typeface="Arial" charset="0"/>
              </a:rPr>
              <a:t>and bad. </a:t>
            </a:r>
          </a:p>
        </p:txBody>
      </p:sp>
      <p:pic>
        <p:nvPicPr>
          <p:cNvPr id="37892" name="Picture 7" descr="2ange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24200"/>
            <a:ext cx="3429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8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latin typeface="Arial" charset="0"/>
                <a:cs typeface="Arial" charset="0"/>
              </a:rPr>
              <a:t>What You Can Share with Muslims</a:t>
            </a:r>
            <a:br>
              <a:rPr lang="en-US" sz="4000" b="1">
                <a:latin typeface="Arial" charset="0"/>
                <a:cs typeface="Arial" charset="0"/>
              </a:rPr>
            </a:br>
            <a:endParaRPr lang="en-US" sz="4000" b="1">
              <a:latin typeface="Arial" charset="0"/>
              <a:cs typeface="Arial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Arial" charset="0"/>
                <a:cs typeface="Arial" charset="0"/>
              </a:rPr>
              <a:t>All will be judged</a:t>
            </a:r>
            <a:r>
              <a:rPr lang="en-US" sz="3600" b="1" i="1">
                <a:latin typeface="Arial" charset="0"/>
                <a:cs typeface="Arial" charset="0"/>
              </a:rPr>
              <a:t>, </a:t>
            </a:r>
            <a:r>
              <a:rPr lang="en-US" sz="3600" b="1">
                <a:latin typeface="Arial" charset="0"/>
                <a:cs typeface="Arial" charset="0"/>
              </a:rPr>
              <a:t>but believers will be saved because </a:t>
            </a:r>
          </a:p>
          <a:p>
            <a:pPr eaLnBrk="1" hangingPunct="1">
              <a:buFont typeface="Wingdings" charset="0"/>
              <a:buNone/>
            </a:pPr>
            <a:r>
              <a:rPr lang="en-US" sz="3600" b="1">
                <a:latin typeface="Arial" charset="0"/>
                <a:cs typeface="Arial" charset="0"/>
              </a:rPr>
              <a:t>	God removed the </a:t>
            </a:r>
          </a:p>
          <a:p>
            <a:pPr eaLnBrk="1" hangingPunct="1">
              <a:buFont typeface="Wingdings" charset="0"/>
              <a:buNone/>
            </a:pPr>
            <a:r>
              <a:rPr lang="en-US" sz="3600" b="1">
                <a:latin typeface="Arial" charset="0"/>
                <a:cs typeface="Arial" charset="0"/>
              </a:rPr>
              <a:t>  record that contain-</a:t>
            </a:r>
          </a:p>
          <a:p>
            <a:pPr eaLnBrk="1" hangingPunct="1">
              <a:buFont typeface="Wingdings" charset="0"/>
              <a:buNone/>
            </a:pPr>
            <a:r>
              <a:rPr lang="en-US" sz="3600" b="1">
                <a:latin typeface="Arial" charset="0"/>
                <a:cs typeface="Arial" charset="0"/>
              </a:rPr>
              <a:t>  ed the charges </a:t>
            </a:r>
          </a:p>
          <a:p>
            <a:pPr eaLnBrk="1" hangingPunct="1">
              <a:buFont typeface="Wingdings" charset="0"/>
              <a:buNone/>
            </a:pPr>
            <a:r>
              <a:rPr lang="en-US" sz="3600" b="1">
                <a:latin typeface="Arial" charset="0"/>
                <a:cs typeface="Arial" charset="0"/>
              </a:rPr>
              <a:t>  against them.</a:t>
            </a:r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38916" name="Picture 5" descr="judgement_18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38400"/>
            <a:ext cx="3429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3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Arial" charset="0"/>
                <a:cs typeface="Arial" charset="0"/>
              </a:rPr>
              <a:t>The Gift of Salvation	</a:t>
            </a:r>
          </a:p>
          <a:p>
            <a:pPr eaLnBrk="1" hangingPunct="1">
              <a:buFont typeface="Wingdings" charset="0"/>
              <a:buNone/>
            </a:pPr>
            <a:r>
              <a:rPr lang="en-US" sz="3600" b="1">
                <a:latin typeface="Arial" charset="0"/>
                <a:cs typeface="Arial" charset="0"/>
              </a:rPr>
              <a:t>  Even if one’s list of good deeds outweighed their list of bad deeds, it would not make them acceptable to God.  </a:t>
            </a:r>
          </a:p>
        </p:txBody>
      </p:sp>
      <p:pic>
        <p:nvPicPr>
          <p:cNvPr id="39939" name="Picture 5" descr="ga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81476"/>
            <a:ext cx="3333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0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Reaching Muslims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Arial" charset="0"/>
                <a:cs typeface="Arial" charset="0"/>
              </a:rPr>
              <a:t>Do approach Muslims as a learner </a:t>
            </a:r>
          </a:p>
          <a:p>
            <a:pPr eaLnBrk="1" hangingPunct="1"/>
            <a:r>
              <a:rPr lang="en-US" sz="3600" b="1">
                <a:latin typeface="Arial" charset="0"/>
                <a:cs typeface="Arial" charset="0"/>
              </a:rPr>
              <a:t>Seek commonality to get started</a:t>
            </a:r>
          </a:p>
          <a:p>
            <a:pPr eaLnBrk="1" hangingPunct="1"/>
            <a:r>
              <a:rPr lang="en-US" sz="3600" b="1">
                <a:latin typeface="Arial" charset="0"/>
                <a:cs typeface="Arial" charset="0"/>
              </a:rPr>
              <a:t> Do talk about Jesus, but don’t insult prophet Mohammed </a:t>
            </a:r>
          </a:p>
          <a:p>
            <a:pPr eaLnBrk="1" hangingPunct="1">
              <a:buFont typeface="Wingdings" charset="0"/>
              <a:buNone/>
            </a:pPr>
            <a:endParaRPr lang="en-US" sz="3600" b="1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40964" name="Picture 5" descr="3kz1d9r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91000"/>
            <a:ext cx="4241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3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altLang="en-US" sz="3600" b="1">
                <a:ea typeface="+mn-ea"/>
              </a:rPr>
              <a:t>Do emphasize that Jesus was submissive in going to the cross for the sins of mankind.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3600" b="1">
              <a:ea typeface="+mn-ea"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altLang="en-US" smtClean="0">
              <a:ea typeface="+mn-ea"/>
            </a:endParaRPr>
          </a:p>
        </p:txBody>
      </p:sp>
      <p:pic>
        <p:nvPicPr>
          <p:cNvPr id="41987" name="Picture 7" descr="for-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3486151"/>
            <a:ext cx="427037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WHAT IS YOUR AUTHORITY?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 b="1">
                <a:ea typeface="+mn-ea"/>
              </a:rPr>
              <a:t>Four God-inspired Books: 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altLang="en-US" sz="4000" b="1" i="1">
                <a:ea typeface="+mn-ea"/>
              </a:rPr>
              <a:t>THE PENTATEUCH OF MOSES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4000" b="1">
              <a:ea typeface="+mn-ea"/>
            </a:endParaRPr>
          </a:p>
        </p:txBody>
      </p:sp>
      <p:pic>
        <p:nvPicPr>
          <p:cNvPr id="6148" name="Picture 9" descr="Torah-scroll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052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06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altLang="en-US" sz="3600" b="1">
                <a:ea typeface="+mn-ea"/>
              </a:rPr>
              <a:t>Do honor Muslim values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altLang="en-US" sz="3600" b="1">
              <a:ea typeface="+mn-ea"/>
            </a:endParaRPr>
          </a:p>
        </p:txBody>
      </p:sp>
      <p:pic>
        <p:nvPicPr>
          <p:cNvPr id="43011" name="Picture 4" descr="muslim_family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1" y="2571750"/>
            <a:ext cx="5267325" cy="40576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87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  <a:cs typeface="Arial" charset="0"/>
              </a:rPr>
              <a:t>Resource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b="1" dirty="0">
                <a:effectLst/>
                <a:ea typeface="+mn-ea"/>
              </a:rPr>
              <a:t>Dr. </a:t>
            </a:r>
            <a:r>
              <a:rPr lang="en-US" b="1" dirty="0" err="1">
                <a:effectLst/>
                <a:ea typeface="+mn-ea"/>
              </a:rPr>
              <a:t>Nabeel</a:t>
            </a:r>
            <a:r>
              <a:rPr lang="en-US" b="1" dirty="0">
                <a:effectLst/>
                <a:ea typeface="+mn-ea"/>
              </a:rPr>
              <a:t> </a:t>
            </a:r>
            <a:r>
              <a:rPr lang="en-US" b="1" dirty="0" err="1">
                <a:effectLst/>
                <a:ea typeface="+mn-ea"/>
              </a:rPr>
              <a:t>Jabbour</a:t>
            </a:r>
            <a:endParaRPr lang="en-US" b="1" dirty="0">
              <a:effectLst/>
              <a:ea typeface="+mn-ea"/>
            </a:endParaRP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Arab Christian, scholar, author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Expert on Muslim culture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b="1" u="sng" dirty="0" smtClean="0">
                <a:solidFill>
                  <a:schemeClr val="bg1"/>
                </a:solidFill>
                <a:ea typeface="+mn-ea"/>
                <a:hlinkClick r:id="rId3"/>
              </a:rPr>
              <a:t>http://www.nabeeljabbour.com</a:t>
            </a:r>
            <a:endParaRPr lang="en-US" b="1" u="sng" dirty="0" smtClean="0">
              <a:solidFill>
                <a:schemeClr val="bg1"/>
              </a:solidFill>
              <a:ea typeface="+mn-ea"/>
            </a:endParaRPr>
          </a:p>
          <a:p>
            <a:pPr marL="0" indent="0">
              <a:buNone/>
              <a:defRPr/>
            </a:pPr>
            <a:endParaRPr lang="en-US" b="1" dirty="0" smtClean="0">
              <a:solidFill>
                <a:schemeClr val="tx2"/>
              </a:solidFill>
              <a:ea typeface="+mn-ea"/>
            </a:endParaRPr>
          </a:p>
          <a:p>
            <a:pPr marL="0" indent="0">
              <a:buNone/>
              <a:defRPr/>
            </a:pPr>
            <a:endParaRPr lang="en-US" dirty="0" smtClean="0">
              <a:ea typeface="+mn-ea"/>
            </a:endParaRPr>
          </a:p>
          <a:p>
            <a:pPr marL="0" indent="0">
              <a:buNone/>
              <a:defRPr/>
            </a:pPr>
            <a:endParaRPr lang="en-US" dirty="0">
              <a:ea typeface="+mn-ea"/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304800"/>
            <a:ext cx="1497013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0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altLang="en-US" sz="4000" b="1" i="1">
                <a:ea typeface="+mn-ea"/>
              </a:rPr>
              <a:t>THE PSALMS OF DAVID 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altLang="en-US" smtClean="0">
              <a:ea typeface="+mn-ea"/>
            </a:endParaRPr>
          </a:p>
        </p:txBody>
      </p:sp>
      <p:pic>
        <p:nvPicPr>
          <p:cNvPr id="7171" name="Picture 8" descr="bible-stud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54102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9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altLang="en-US" sz="4000" b="1" i="1">
                <a:ea typeface="+mn-ea"/>
              </a:rPr>
              <a:t>THE GOSPEL OF JESUS, AND 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altLang="en-US" smtClean="0">
              <a:ea typeface="+mn-ea"/>
            </a:endParaRPr>
          </a:p>
        </p:txBody>
      </p:sp>
      <p:pic>
        <p:nvPicPr>
          <p:cNvPr id="8195" name="Picture 5" descr="2-apost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2589214"/>
            <a:ext cx="4721225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4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altLang="en-US" sz="4000" b="1" i="1">
                <a:ea typeface="+mn-ea"/>
              </a:rPr>
              <a:t>THE HOLY QURAN.</a:t>
            </a:r>
            <a:r>
              <a:rPr lang="en-US" altLang="en-US" sz="4000" b="1">
                <a:ea typeface="+mn-ea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>
              <a:ea typeface="+mn-ea"/>
            </a:endParaRPr>
          </a:p>
        </p:txBody>
      </p:sp>
      <p:pic>
        <p:nvPicPr>
          <p:cNvPr id="9219" name="Picture 5" descr="Quran_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67000"/>
            <a:ext cx="51054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0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latin typeface="Arial" charset="0"/>
                <a:cs typeface="Arial" charset="0"/>
              </a:rPr>
              <a:t>Muslims believe the first three</a:t>
            </a:r>
          </a:p>
          <a:p>
            <a:pPr eaLnBrk="1" hangingPunct="1">
              <a:buFont typeface="Wingdings" charset="0"/>
              <a:buNone/>
            </a:pPr>
            <a:r>
              <a:rPr lang="en-US" sz="4000" b="1">
                <a:latin typeface="Arial" charset="0"/>
                <a:cs typeface="Arial" charset="0"/>
              </a:rPr>
              <a:t>   are corrupted.  </a:t>
            </a:r>
          </a:p>
          <a:p>
            <a:pPr eaLnBrk="1" hangingPunct="1"/>
            <a:r>
              <a:rPr lang="en-US" sz="4000" b="1">
                <a:latin typeface="Arial" charset="0"/>
                <a:cs typeface="Arial" charset="0"/>
              </a:rPr>
              <a:t>Therefore, the Quran supersedes them.</a:t>
            </a:r>
          </a:p>
        </p:txBody>
      </p:sp>
    </p:spTree>
    <p:extLst>
      <p:ext uri="{BB962C8B-B14F-4D97-AF65-F5344CB8AC3E}">
        <p14:creationId xmlns:p14="http://schemas.microsoft.com/office/powerpoint/2010/main" val="361998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latin typeface="Arial" charset="0"/>
                <a:cs typeface="Arial" charset="0"/>
              </a:rPr>
              <a:t>The Quran is the Final Testament!  </a:t>
            </a:r>
          </a:p>
          <a:p>
            <a:pPr eaLnBrk="1" hangingPunct="1"/>
            <a:r>
              <a:rPr lang="en-US" sz="4000" b="1">
                <a:latin typeface="Arial" charset="0"/>
                <a:cs typeface="Arial" charset="0"/>
              </a:rPr>
              <a:t>Mohammad refers to the Bible as truth, but his doctrines often contradict Biblical teaching.</a:t>
            </a:r>
            <a:r>
              <a:rPr lang="en-US" sz="400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sz="4000" b="1">
                <a:latin typeface="Arial" charset="0"/>
                <a:cs typeface="Arial" charset="0"/>
              </a:rPr>
              <a:t>Examples…</a:t>
            </a:r>
          </a:p>
          <a:p>
            <a:pPr eaLnBrk="1" hangingPunct="1">
              <a:buFont typeface="Wingdings" charset="0"/>
              <a:buNone/>
            </a:pPr>
            <a:endParaRPr lang="en-US" sz="4000" b="1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4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</Words>
  <Application>Microsoft Office PowerPoint</Application>
  <PresentationFormat>Widescreen</PresentationFormat>
  <Paragraphs>120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ＭＳ Ｐゴシック</vt:lpstr>
      <vt:lpstr>Arial</vt:lpstr>
      <vt:lpstr>Wingdings</vt:lpstr>
      <vt:lpstr>Beam</vt:lpstr>
      <vt:lpstr>Islam Vs. Christianity</vt:lpstr>
      <vt:lpstr>PowerPoint Presentation</vt:lpstr>
      <vt:lpstr>Three Questions</vt:lpstr>
      <vt:lpstr>WHAT IS YOUR AUTHORITY?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 Created Seven Earths</vt:lpstr>
      <vt:lpstr>Quran Denies the Trinity</vt:lpstr>
      <vt:lpstr>Worship is on Friday</vt:lpstr>
      <vt:lpstr>Bible Vs. Quran</vt:lpstr>
      <vt:lpstr>PowerPoint Presentation</vt:lpstr>
      <vt:lpstr>WHO IS JESUS?</vt:lpstr>
      <vt:lpstr>PowerPoint Presentation</vt:lpstr>
      <vt:lpstr>PowerPoint Presentation</vt:lpstr>
      <vt:lpstr>MIRACULOUSLY BORN TO VIRGIN MARY, 66:12</vt:lpstr>
      <vt:lpstr>JESUS BORN UNDER PALM TREE, 19:23 </vt:lpstr>
      <vt:lpstr>PowerPoint Presentation</vt:lpstr>
      <vt:lpstr>BREATHED LIFE INTO CLAY, 3:49 </vt:lpstr>
      <vt:lpstr>KNOWS ALL THINGS, 3:49C </vt:lpstr>
      <vt:lpstr>PERFORMED MIRACLES, 3:49B </vt:lpstr>
      <vt:lpstr>DID NOT DIE ON THE CROSS, 4:157 </vt:lpstr>
      <vt:lpstr>JESUS WAS NOT SON OF GOD, 9:30B </vt:lpstr>
      <vt:lpstr>JESUS VS. MOHAMMED</vt:lpstr>
      <vt:lpstr>PowerPoint Presentation</vt:lpstr>
      <vt:lpstr>HOW IS A PERSON SAVED?</vt:lpstr>
      <vt:lpstr>PowerPoint Presentation</vt:lpstr>
      <vt:lpstr>  SALVATION BY GOOD WORKS     </vt:lpstr>
      <vt:lpstr>PowerPoint Presentation</vt:lpstr>
      <vt:lpstr>Rewards for Righteous Behavior </vt:lpstr>
      <vt:lpstr>Paradise (Janna)</vt:lpstr>
      <vt:lpstr>PowerPoint Presentation</vt:lpstr>
      <vt:lpstr>Judgment Day</vt:lpstr>
      <vt:lpstr>What You Can Share with Muslims </vt:lpstr>
      <vt:lpstr>PowerPoint Presentation</vt:lpstr>
      <vt:lpstr>Reaching Muslims</vt:lpstr>
      <vt:lpstr>PowerPoint Presentation</vt:lpstr>
      <vt:lpstr>PowerPoint Presentation</vt:lpstr>
      <vt:lpstr>Resource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 Vs. Christianity</dc:title>
  <dc:creator>Vincent Lam</dc:creator>
  <cp:lastModifiedBy>Vincent Lam</cp:lastModifiedBy>
  <cp:revision>1</cp:revision>
  <dcterms:created xsi:type="dcterms:W3CDTF">2015-03-08T23:28:30Z</dcterms:created>
  <dcterms:modified xsi:type="dcterms:W3CDTF">2015-03-08T23:29:06Z</dcterms:modified>
</cp:coreProperties>
</file>