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0 w 1722"/>
                <a:gd name="T1" fmla="*/ 50 h 66"/>
                <a:gd name="T2" fmla="*/ 1690 w 1722"/>
                <a:gd name="T3" fmla="*/ 44 h 66"/>
                <a:gd name="T4" fmla="*/ 0 w 1722"/>
                <a:gd name="T5" fmla="*/ 0 h 66"/>
                <a:gd name="T6" fmla="*/ 0 w 1722"/>
                <a:gd name="T7" fmla="*/ 33 h 66"/>
                <a:gd name="T8" fmla="*/ 1690 w 1722"/>
                <a:gd name="T9" fmla="*/ 50 h 66"/>
                <a:gd name="T10" fmla="*/ 1690 w 1722"/>
                <a:gd name="T11" fmla="*/ 5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D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9 w 975"/>
                <a:gd name="T1" fmla="*/ 48 h 101"/>
                <a:gd name="T2" fmla="*/ 95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9 w 975"/>
                <a:gd name="T9" fmla="*/ 48 h 101"/>
                <a:gd name="T10" fmla="*/ 95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09 w 2141"/>
                <a:gd name="T7" fmla="*/ 0 h 198"/>
                <a:gd name="T8" fmla="*/ 21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34 w 2517"/>
                <a:gd name="T1" fmla="*/ 276 h 276"/>
                <a:gd name="T2" fmla="*/ 2469 w 2517"/>
                <a:gd name="T3" fmla="*/ 204 h 276"/>
                <a:gd name="T4" fmla="*/ 2212 w 2517"/>
                <a:gd name="T5" fmla="*/ 0 h 276"/>
                <a:gd name="T6" fmla="*/ 0 w 2517"/>
                <a:gd name="T7" fmla="*/ 276 h 276"/>
                <a:gd name="T8" fmla="*/ 2134 w 2517"/>
                <a:gd name="T9" fmla="*/ 276 h 276"/>
                <a:gd name="T10" fmla="*/ 2134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3 w 729"/>
                <a:gd name="T7" fmla="*/ 240 h 240"/>
                <a:gd name="T8" fmla="*/ 71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3 w 729"/>
                <a:gd name="T1" fmla="*/ 318 h 318"/>
                <a:gd name="T2" fmla="*/ 71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3 w 729"/>
                <a:gd name="T9" fmla="*/ 318 h 318"/>
                <a:gd name="T10" fmla="*/ 71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charset="0"/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C74E2-F497-CF49-82A8-B7C06FBAA7C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6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40546-0392-1C42-8F33-34C4CEBF953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8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CC1C1-3469-BB4B-A825-2163BF2266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97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8DC31-338C-C24B-A268-350721BE1BA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9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3EBCC-9726-534B-9FA6-3CDF132F87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5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5CD5D-2771-274F-B441-E163CDDAAE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2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4CDE6-A2F3-814C-9FB6-D5413B4F7D0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8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1983B-47FB-6E49-AF00-0BC1AE536FA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0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5AF17-296E-CE4C-9677-A0D7F51C08E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0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0BC7E-6FC3-DD43-BC93-5F27BC0171B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0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8593E-AD36-9542-B312-FDEA061207A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2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5C79B-74E5-294B-936E-75F54F0E2A7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5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0 w 1722"/>
                <a:gd name="T1" fmla="*/ 50 h 66"/>
                <a:gd name="T2" fmla="*/ 1690 w 1722"/>
                <a:gd name="T3" fmla="*/ 44 h 66"/>
                <a:gd name="T4" fmla="*/ 0 w 1722"/>
                <a:gd name="T5" fmla="*/ 0 h 66"/>
                <a:gd name="T6" fmla="*/ 0 w 1722"/>
                <a:gd name="T7" fmla="*/ 33 h 66"/>
                <a:gd name="T8" fmla="*/ 1690 w 1722"/>
                <a:gd name="T9" fmla="*/ 50 h 66"/>
                <a:gd name="T10" fmla="*/ 1690 w 1722"/>
                <a:gd name="T11" fmla="*/ 5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D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9 w 975"/>
                <a:gd name="T1" fmla="*/ 48 h 101"/>
                <a:gd name="T2" fmla="*/ 95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9 w 975"/>
                <a:gd name="T9" fmla="*/ 48 h 101"/>
                <a:gd name="T10" fmla="*/ 95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09 w 2141"/>
                <a:gd name="T7" fmla="*/ 0 h 198"/>
                <a:gd name="T8" fmla="*/ 21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34 w 2517"/>
                <a:gd name="T1" fmla="*/ 276 h 276"/>
                <a:gd name="T2" fmla="*/ 2469 w 2517"/>
                <a:gd name="T3" fmla="*/ 204 h 276"/>
                <a:gd name="T4" fmla="*/ 2212 w 2517"/>
                <a:gd name="T5" fmla="*/ 0 h 276"/>
                <a:gd name="T6" fmla="*/ 0 w 2517"/>
                <a:gd name="T7" fmla="*/ 276 h 276"/>
                <a:gd name="T8" fmla="*/ 2134 w 2517"/>
                <a:gd name="T9" fmla="*/ 276 h 276"/>
                <a:gd name="T10" fmla="*/ 2134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3 w 729"/>
                <a:gd name="T7" fmla="*/ 240 h 240"/>
                <a:gd name="T8" fmla="*/ 71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3 w 729"/>
                <a:gd name="T1" fmla="*/ 318 h 318"/>
                <a:gd name="T2" fmla="*/ 71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3 w 729"/>
                <a:gd name="T9" fmla="*/ 318 h 318"/>
                <a:gd name="T10" fmla="*/ 71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charset="0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charset="0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FF66AD-954B-6047-909E-A65D229F77FD}" type="slidenum">
              <a:rPr lang="en-US" smtClean="0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95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sympatico.ca/clavecin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eb.viu.ca/mcneil/jpg/raphael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www.google.com/url?sa=i&amp;rct=j&amp;q=&amp;esrc=s&amp;source=images&amp;cd=&amp;cad=rja&amp;uact=8&amp;docid=XCM5_lMnztb5LM&amp;tbnid=MTKuAj6hujQapM:&amp;ved=0CAUQjRw&amp;url=https://suzysu.wordpress.com/category/family_history/scotland/&amp;ei=sgmOU-abFsXuoAT4kICQBQ&amp;bvm=bv.68235269,d.cGU&amp;psig=AFQjCNFVrLX2xKu9EiW1J7nXM6LxsmLKag&amp;ust=1401903772480352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The Amazing Influence of the Bible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 b="1">
                <a:latin typeface="Arial" charset="0"/>
                <a:cs typeface="Arial" charset="0"/>
              </a:rPr>
              <a:t>Pastor John Fong</a:t>
            </a:r>
          </a:p>
          <a:p>
            <a:pPr eaLnBrk="1" hangingPunct="1">
              <a:buFont typeface="Wingdings" charset="0"/>
              <a:buNone/>
            </a:pPr>
            <a:r>
              <a:rPr lang="en-US" sz="3200" b="1">
                <a:latin typeface="Arial" charset="0"/>
                <a:cs typeface="Arial" charset="0"/>
              </a:rPr>
              <a:t>September 21, 2014</a:t>
            </a:r>
          </a:p>
          <a:p>
            <a:pPr eaLnBrk="1" hangingPunct="1">
              <a:buFont typeface="Wingdings" charset="0"/>
              <a:buNone/>
            </a:pPr>
            <a:r>
              <a:rPr lang="en-US" sz="3200" b="1">
                <a:latin typeface="Arial" charset="0"/>
                <a:cs typeface="Arial" charset="0"/>
              </a:rPr>
              <a:t>Berkeley Crossroads Baptist Church</a:t>
            </a:r>
          </a:p>
        </p:txBody>
      </p:sp>
    </p:spTree>
    <p:extLst>
      <p:ext uri="{BB962C8B-B14F-4D97-AF65-F5344CB8AC3E}">
        <p14:creationId xmlns:p14="http://schemas.microsoft.com/office/powerpoint/2010/main" val="38184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1"/>
            <a:ext cx="8229600" cy="5673725"/>
          </a:xfrm>
        </p:spPr>
        <p:txBody>
          <a:bodyPr/>
          <a:lstStyle/>
          <a:p>
            <a:r>
              <a:rPr lang="en-US" b="1">
                <a:latin typeface="Arial" charset="0"/>
                <a:cs typeface="Arial" charset="0"/>
              </a:rPr>
              <a:t>SIR ISAAC NEWTON</a:t>
            </a:r>
          </a:p>
          <a:p>
            <a:r>
              <a:rPr lang="en-US" b="1">
                <a:latin typeface="Arial" charset="0"/>
                <a:cs typeface="Arial" charset="0"/>
              </a:rPr>
              <a:t>Father of Universal Law of Gravitation</a:t>
            </a:r>
          </a:p>
        </p:txBody>
      </p:sp>
      <p:pic>
        <p:nvPicPr>
          <p:cNvPr id="12291" name="Picture 2" descr="http://2.bp.blogspot.com/-qAp3jA7THgg/UStE9bYXI7I/AAAAAAAAAOE/iU5OL2WuXqw/s1600/NEWT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838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4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81001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b="1" dirty="0" smtClean="0">
                <a:ea typeface="+mn-ea"/>
              </a:rPr>
              <a:t>JOHANNES KEPLER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b="1" dirty="0" smtClean="0">
                <a:ea typeface="+mn-ea"/>
              </a:rPr>
              <a:t>Father of Physical Astronomy</a:t>
            </a:r>
          </a:p>
          <a:p>
            <a:pPr marL="0" indent="0" eaLnBrk="1" hangingPunct="1">
              <a:buNone/>
              <a:defRPr/>
            </a:pPr>
            <a:endParaRPr lang="en-US" altLang="en-US" b="1" dirty="0" smtClean="0"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b="1" dirty="0" smtClean="0">
              <a:ea typeface="+mn-ea"/>
            </a:endParaRPr>
          </a:p>
        </p:txBody>
      </p:sp>
      <p:pic>
        <p:nvPicPr>
          <p:cNvPr id="13315" name="Picture 5" descr="Kepl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1"/>
            <a:ext cx="7620000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8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81001"/>
            <a:ext cx="8229600" cy="45307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ROBERT BOYLE</a:t>
            </a:r>
          </a:p>
          <a:p>
            <a:pPr eaLnBrk="1" hangingPunct="1"/>
            <a:r>
              <a:rPr lang="en-US" b="1">
                <a:latin typeface="Arial" charset="0"/>
                <a:cs typeface="Arial" charset="0"/>
              </a:rPr>
              <a:t>Father of Modern Chemistry</a:t>
            </a:r>
          </a:p>
        </p:txBody>
      </p:sp>
      <p:pic>
        <p:nvPicPr>
          <p:cNvPr id="14339" name="Picture 5" descr="AirPu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676400"/>
            <a:ext cx="41116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OB00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676400"/>
            <a:ext cx="30384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04801"/>
            <a:ext cx="8229600" cy="55213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CHARLES BABBAGE</a:t>
            </a:r>
          </a:p>
          <a:p>
            <a:pPr eaLnBrk="1" hangingPunct="1"/>
            <a:r>
              <a:rPr lang="en-US" b="1">
                <a:latin typeface="Arial" charset="0"/>
                <a:cs typeface="Arial" charset="0"/>
              </a:rPr>
              <a:t>Father of Computer Science</a:t>
            </a:r>
          </a:p>
        </p:txBody>
      </p:sp>
      <p:pic>
        <p:nvPicPr>
          <p:cNvPr id="15363" name="Picture 5" descr="Charles_Babb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752600"/>
            <a:ext cx="29829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diffe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1752600"/>
            <a:ext cx="419100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6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81001"/>
            <a:ext cx="8229600" cy="45307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MICHAEL FARADAY</a:t>
            </a:r>
          </a:p>
          <a:p>
            <a:pPr eaLnBrk="1" hangingPunct="1"/>
            <a:r>
              <a:rPr lang="en-US" b="1">
                <a:latin typeface="Arial" charset="0"/>
                <a:cs typeface="Arial" charset="0"/>
              </a:rPr>
              <a:t>Father of Electromagnetics</a:t>
            </a:r>
          </a:p>
        </p:txBody>
      </p:sp>
      <p:pic>
        <p:nvPicPr>
          <p:cNvPr id="16387" name="Picture 5" descr="S207_2_015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9" y="1752600"/>
            <a:ext cx="33750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Michael-Faraday-And-The-Electromag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33226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4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04801"/>
            <a:ext cx="8229600" cy="45307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MATTHEW MAURY</a:t>
            </a:r>
          </a:p>
          <a:p>
            <a:pPr eaLnBrk="1" hangingPunct="1"/>
            <a:r>
              <a:rPr lang="en-US" b="1">
                <a:latin typeface="Arial" charset="0"/>
                <a:cs typeface="Arial" charset="0"/>
              </a:rPr>
              <a:t>Father of Oceanography</a:t>
            </a:r>
          </a:p>
        </p:txBody>
      </p:sp>
      <p:pic>
        <p:nvPicPr>
          <p:cNvPr id="17411" name="Picture 5" descr="maury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1"/>
            <a:ext cx="2890838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Atlantic-tren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1"/>
            <a:ext cx="49530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6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  <a:cs typeface="Arial" charset="0"/>
              </a:rPr>
              <a:t>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effectLst/>
                <a:latin typeface="Arial" charset="0"/>
                <a:cs typeface="Arial" charset="0"/>
              </a:rPr>
              <a:t>Cynthia Pearl Maus</a:t>
            </a:r>
          </a:p>
          <a:p>
            <a:r>
              <a:rPr lang="ja-JP" altLang="en-US" i="1">
                <a:effectLst/>
                <a:latin typeface="Arial" charset="0"/>
                <a:cs typeface="Arial" charset="0"/>
              </a:rPr>
              <a:t>“</a:t>
            </a:r>
            <a:r>
              <a:rPr lang="en-US" b="1" i="1">
                <a:effectLst/>
                <a:latin typeface="Arial" charset="0"/>
                <a:cs typeface="Arial" charset="0"/>
              </a:rPr>
              <a:t>More poems have been </a:t>
            </a:r>
          </a:p>
          <a:p>
            <a:pPr>
              <a:buFont typeface="Wingdings" charset="0"/>
              <a:buNone/>
            </a:pPr>
            <a:r>
              <a:rPr lang="en-US" b="1" i="1">
                <a:effectLst/>
                <a:latin typeface="Arial" charset="0"/>
                <a:cs typeface="Arial" charset="0"/>
              </a:rPr>
              <a:t>written, more stories told, </a:t>
            </a:r>
          </a:p>
          <a:p>
            <a:pPr>
              <a:buFont typeface="Wingdings" charset="0"/>
              <a:buNone/>
            </a:pPr>
            <a:r>
              <a:rPr lang="en-US" b="1" i="1">
                <a:effectLst/>
                <a:latin typeface="Arial" charset="0"/>
                <a:cs typeface="Arial" charset="0"/>
              </a:rPr>
              <a:t>more pictures painted,</a:t>
            </a:r>
            <a:endParaRPr lang="en-US" b="1">
              <a:effectLst/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</a:pPr>
            <a:r>
              <a:rPr lang="en-US" b="1" i="1">
                <a:effectLst/>
                <a:latin typeface="Arial" charset="0"/>
                <a:cs typeface="Arial" charset="0"/>
              </a:rPr>
              <a:t>and more songs sung </a:t>
            </a:r>
          </a:p>
          <a:p>
            <a:pPr>
              <a:buFont typeface="Wingdings" charset="0"/>
              <a:buNone/>
            </a:pPr>
            <a:r>
              <a:rPr lang="en-US" b="1" i="1">
                <a:effectLst/>
                <a:latin typeface="Arial" charset="0"/>
                <a:cs typeface="Arial" charset="0"/>
              </a:rPr>
              <a:t>about Christ than any other </a:t>
            </a:r>
          </a:p>
          <a:p>
            <a:pPr>
              <a:buFont typeface="Wingdings" charset="0"/>
              <a:buNone/>
            </a:pPr>
            <a:r>
              <a:rPr lang="en-US" b="1" i="1">
                <a:effectLst/>
                <a:latin typeface="Arial" charset="0"/>
                <a:cs typeface="Arial" charset="0"/>
              </a:rPr>
              <a:t>person in human story…</a:t>
            </a:r>
            <a:r>
              <a:rPr lang="ja-JP" altLang="en-US" b="1" i="1">
                <a:effectLst/>
                <a:latin typeface="Arial" charset="0"/>
                <a:cs typeface="Arial" charset="0"/>
              </a:rPr>
              <a:t>”</a:t>
            </a:r>
            <a:endParaRPr lang="en-US" b="1">
              <a:effectLst/>
              <a:latin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81201"/>
            <a:ext cx="22098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31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Music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b="1" smtClean="0">
                <a:ea typeface="+mn-ea"/>
              </a:rPr>
              <a:t>Martin Luther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altLang="en-US" b="1" smtClean="0">
              <a:ea typeface="+mn-ea"/>
            </a:endParaRPr>
          </a:p>
        </p:txBody>
      </p:sp>
      <p:pic>
        <p:nvPicPr>
          <p:cNvPr id="19460" name="Picture 5" descr="martin-lut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2370138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mighty_fortress__741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47800"/>
            <a:ext cx="31242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4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04801"/>
            <a:ext cx="8229600" cy="45307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Johann Sebastian Bach</a:t>
            </a:r>
          </a:p>
        </p:txBody>
      </p:sp>
      <p:pic>
        <p:nvPicPr>
          <p:cNvPr id="20483" name="Picture 5" descr="jsba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143000"/>
            <a:ext cx="31670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harpsichor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143000"/>
            <a:ext cx="32289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8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04801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b="1" smtClean="0">
                <a:ea typeface="+mn-ea"/>
              </a:rPr>
              <a:t>George Friedric Handel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b="1" smtClean="0">
              <a:ea typeface="+mn-ea"/>
            </a:endParaRPr>
          </a:p>
        </p:txBody>
      </p:sp>
      <p:pic>
        <p:nvPicPr>
          <p:cNvPr id="21507" name="Picture 5" descr="hallelujah_handel_messia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36385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Hand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219200"/>
            <a:ext cx="35353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7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  <a:cs typeface="Arial" charset="0"/>
              </a:rPr>
              <a:t>Book of All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Arial" charset="0"/>
                <a:cs typeface="Arial" charset="0"/>
              </a:rPr>
              <a:t>It</a:t>
            </a:r>
            <a:r>
              <a:rPr lang="ja-JP" altLang="en-US" b="1">
                <a:latin typeface="Arial" charset="0"/>
                <a:cs typeface="Arial" charset="0"/>
              </a:rPr>
              <a:t>’</a:t>
            </a:r>
            <a:r>
              <a:rPr lang="en-US" b="1">
                <a:latin typeface="Arial" charset="0"/>
                <a:cs typeface="Arial" charset="0"/>
              </a:rPr>
              <a:t>s the number one best seller!</a:t>
            </a:r>
          </a:p>
          <a:p>
            <a:r>
              <a:rPr lang="en-US" b="1">
                <a:effectLst/>
                <a:latin typeface="Arial" charset="0"/>
                <a:cs typeface="Arial" charset="0"/>
              </a:rPr>
              <a:t>It has influenced people from all walks of life! </a:t>
            </a:r>
            <a:endParaRPr lang="en-US" b="1"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</a:pPr>
            <a:endParaRPr lang="en-US" b="1"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</a:pPr>
            <a:endParaRPr lang="en-US" b="1">
              <a:latin typeface="Arial" charset="0"/>
              <a:cs typeface="Arial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89325"/>
            <a:ext cx="41910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26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304801"/>
            <a:ext cx="8229600" cy="45307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Isaac Watts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2531" name="Picture 5" descr="watts_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066800"/>
            <a:ext cx="30654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9" descr="joy_to_the_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09664"/>
            <a:ext cx="52578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8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Fine Arts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1"/>
            <a:ext cx="8229600" cy="45307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Albrecht Durer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3556" name="Picture 5" descr="durer_sel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32131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albrecht-durer-prayinig-han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30241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8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04801"/>
            <a:ext cx="8229600" cy="45307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Michelangelo </a:t>
            </a:r>
          </a:p>
        </p:txBody>
      </p:sp>
      <p:pic>
        <p:nvPicPr>
          <p:cNvPr id="24579" name="Picture 5" descr="michelangelo-pie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143000"/>
            <a:ext cx="42529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michelangelo-Bounarot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3352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2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304801"/>
            <a:ext cx="8229600" cy="45307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Raphael</a:t>
            </a:r>
          </a:p>
        </p:txBody>
      </p:sp>
      <p:pic>
        <p:nvPicPr>
          <p:cNvPr id="25603" name="Picture 5" descr="raphae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143000"/>
            <a:ext cx="35226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RaphaelMadonnaCowp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219200"/>
            <a:ext cx="35480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5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457201"/>
            <a:ext cx="8229600" cy="45307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Leonardo da Vinci</a:t>
            </a:r>
          </a:p>
        </p:txBody>
      </p:sp>
      <p:pic>
        <p:nvPicPr>
          <p:cNvPr id="26627" name="Picture 5" descr="lgpp30545mona-lisa-leonardo-da-vinci-po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33988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leonardo-da-vinci-galleria-agostiniana-macchine-di-leonar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295400"/>
            <a:ext cx="3057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2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Literature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8229600" cy="45307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William Shakespeare </a:t>
            </a:r>
          </a:p>
        </p:txBody>
      </p:sp>
      <p:pic>
        <p:nvPicPr>
          <p:cNvPr id="27652" name="Picture 5" descr="shakespear_willi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981200"/>
            <a:ext cx="37258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04862727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600200"/>
            <a:ext cx="30003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5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381001"/>
            <a:ext cx="8229600" cy="45307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John Bunyan</a:t>
            </a:r>
          </a:p>
        </p:txBody>
      </p:sp>
      <p:pic>
        <p:nvPicPr>
          <p:cNvPr id="28675" name="Picture 5" descr="t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1"/>
            <a:ext cx="4495800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9781845501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5400"/>
            <a:ext cx="32527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2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04801"/>
            <a:ext cx="8229600" cy="45307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Charles Dickens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9699" name="Picture 5" descr="CharlesDickensItWasTheBes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61722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6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ea typeface="+mj-ea"/>
              </a:rPr>
              <a:t>Hans Christian Andersen</a:t>
            </a:r>
            <a:br>
              <a:rPr lang="en-US" altLang="en-US" b="1" dirty="0" smtClean="0">
                <a:ea typeface="+mj-ea"/>
              </a:rPr>
            </a:b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i="1">
                <a:effectLst/>
                <a:latin typeface="Arial" charset="0"/>
                <a:cs typeface="Arial" charset="0"/>
              </a:rPr>
              <a:t>The Tinder Box</a:t>
            </a:r>
            <a:r>
              <a:rPr lang="en-US" b="1">
                <a:effectLst/>
                <a:latin typeface="Arial" charset="0"/>
                <a:cs typeface="Arial" charset="0"/>
              </a:rPr>
              <a:t> </a:t>
            </a:r>
          </a:p>
          <a:p>
            <a:pPr eaLnBrk="1" hangingPunct="1"/>
            <a:r>
              <a:rPr lang="en-US" b="1" i="1">
                <a:effectLst/>
                <a:latin typeface="Arial" charset="0"/>
                <a:cs typeface="Arial" charset="0"/>
              </a:rPr>
              <a:t>The Princess and the Pea</a:t>
            </a:r>
            <a:r>
              <a:rPr lang="en-US" b="1">
                <a:effectLst/>
                <a:latin typeface="Arial" charset="0"/>
                <a:cs typeface="Arial" charset="0"/>
              </a:rPr>
              <a:t> </a:t>
            </a:r>
          </a:p>
          <a:p>
            <a:pPr eaLnBrk="1" hangingPunct="1"/>
            <a:r>
              <a:rPr lang="en-US" b="1" i="1">
                <a:effectLst/>
                <a:latin typeface="Arial" charset="0"/>
                <a:cs typeface="Arial" charset="0"/>
              </a:rPr>
              <a:t>Thumbelina</a:t>
            </a:r>
            <a:endParaRPr lang="en-US" b="1">
              <a:effectLst/>
              <a:latin typeface="Arial" charset="0"/>
              <a:cs typeface="Arial" charset="0"/>
            </a:endParaRPr>
          </a:p>
          <a:p>
            <a:pPr eaLnBrk="1" hangingPunct="1"/>
            <a:r>
              <a:rPr lang="en-US" b="1" i="1">
                <a:effectLst/>
                <a:latin typeface="Arial" charset="0"/>
                <a:cs typeface="Arial" charset="0"/>
              </a:rPr>
              <a:t>The Little Mermaid</a:t>
            </a:r>
            <a:r>
              <a:rPr lang="en-US" b="1">
                <a:effectLst/>
                <a:latin typeface="Arial" charset="0"/>
                <a:cs typeface="Arial" charset="0"/>
              </a:rPr>
              <a:t>  </a:t>
            </a:r>
          </a:p>
          <a:p>
            <a:pPr eaLnBrk="1" hangingPunct="1"/>
            <a:r>
              <a:rPr lang="en-US" b="1" i="1">
                <a:effectLst/>
                <a:latin typeface="Arial" charset="0"/>
                <a:cs typeface="Arial" charset="0"/>
              </a:rPr>
              <a:t>The Emperor's New Clothes</a:t>
            </a:r>
            <a:endParaRPr lang="en-US" b="1">
              <a:effectLst/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b="1">
              <a:effectLst/>
              <a:latin typeface="Arial" charset="0"/>
              <a:cs typeface="Arial" charset="0"/>
            </a:endParaRPr>
          </a:p>
          <a:p>
            <a:pPr eaLnBrk="1" hangingPunct="1"/>
            <a:r>
              <a:rPr lang="en-US" b="1">
                <a:effectLst/>
                <a:latin typeface="Arial" charset="0"/>
                <a:cs typeface="Arial" charset="0"/>
              </a:rPr>
              <a:t>His stories discuss God, angels, faith, the Bible, the afterlife, and sin.</a:t>
            </a:r>
            <a:r>
              <a:rPr lang="en-US">
                <a:effectLst/>
                <a:latin typeface="Arial" charset="0"/>
                <a:cs typeface="Arial" charset="0"/>
              </a:rPr>
              <a:t> </a:t>
            </a:r>
            <a:endParaRPr lang="en-US" b="1">
              <a:latin typeface="Arial" charset="0"/>
              <a:cs typeface="Arial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189038"/>
            <a:ext cx="2509838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62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ea typeface="+mj-ea"/>
              </a:rPr>
              <a:t>Clive Staples Lewis</a:t>
            </a:r>
            <a:br>
              <a:rPr lang="en-US" altLang="en-US" b="1" dirty="0" smtClean="0">
                <a:ea typeface="+mj-ea"/>
              </a:rPr>
            </a:b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  <a:defRPr/>
            </a:pPr>
            <a:endParaRPr lang="en-US" dirty="0" smtClean="0">
              <a:ea typeface="+mn-ea"/>
            </a:endParaRP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endParaRPr lang="en-US" dirty="0">
              <a:ea typeface="+mn-ea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1295400"/>
            <a:ext cx="24257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6" y="4114800"/>
            <a:ext cx="64309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347789"/>
            <a:ext cx="18192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347789"/>
            <a:ext cx="17240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2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04800"/>
            <a:ext cx="8229600" cy="51054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  <a:cs typeface="Arial" charset="0"/>
              </a:rPr>
              <a:t> Examples of Biblical Influence: </a:t>
            </a:r>
          </a:p>
          <a:p>
            <a:pPr eaLnBrk="1" hangingPunct="1"/>
            <a:r>
              <a:rPr lang="en-US" b="1">
                <a:latin typeface="Arial" charset="0"/>
                <a:cs typeface="Arial" charset="0"/>
              </a:rPr>
              <a:t>Science</a:t>
            </a:r>
          </a:p>
          <a:p>
            <a:pPr eaLnBrk="1" hangingPunct="1"/>
            <a:r>
              <a:rPr lang="en-US" b="1">
                <a:latin typeface="Arial" charset="0"/>
                <a:cs typeface="Arial" charset="0"/>
              </a:rPr>
              <a:t>Arts </a:t>
            </a:r>
          </a:p>
          <a:p>
            <a:pPr eaLnBrk="1" hangingPunct="1"/>
            <a:r>
              <a:rPr lang="en-US" b="1">
                <a:latin typeface="Arial" charset="0"/>
                <a:cs typeface="Arial" charset="0"/>
              </a:rPr>
              <a:t>Literature</a:t>
            </a:r>
          </a:p>
          <a:p>
            <a:pPr eaLnBrk="1" hangingPunct="1"/>
            <a:r>
              <a:rPr lang="en-US" b="1">
                <a:latin typeface="Arial" charset="0"/>
                <a:cs typeface="Arial" charset="0"/>
              </a:rPr>
              <a:t>Every Day Life</a:t>
            </a:r>
          </a:p>
          <a:p>
            <a:pPr eaLnBrk="1" hangingPunct="1"/>
            <a:endParaRPr lang="en-US" b="1">
              <a:latin typeface="Arial" charset="0"/>
              <a:cs typeface="Arial" charset="0"/>
            </a:endParaRPr>
          </a:p>
          <a:p>
            <a:pPr eaLnBrk="1" hangingPunct="1"/>
            <a:r>
              <a:rPr lang="en-US" b="1">
                <a:latin typeface="Arial" charset="0"/>
                <a:cs typeface="Arial" charset="0"/>
              </a:rPr>
              <a:t>Reference: </a:t>
            </a:r>
            <a:r>
              <a:rPr lang="en-US" b="1" i="1">
                <a:latin typeface="Arial" charset="0"/>
                <a:cs typeface="Arial" charset="0"/>
              </a:rPr>
              <a:t>What If the Bible Had Never Been Written?</a:t>
            </a:r>
            <a:r>
              <a:rPr lang="en-US" b="1">
                <a:latin typeface="Arial" charset="0"/>
                <a:cs typeface="Arial" charset="0"/>
              </a:rPr>
              <a:t>   D. James Kennedy</a:t>
            </a:r>
          </a:p>
        </p:txBody>
      </p:sp>
    </p:spTree>
    <p:extLst>
      <p:ext uri="{BB962C8B-B14F-4D97-AF65-F5344CB8AC3E}">
        <p14:creationId xmlns:p14="http://schemas.microsoft.com/office/powerpoint/2010/main" val="392613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/>
                <a:ea typeface="+mj-ea"/>
              </a:rPr>
              <a:t>John Ronald </a:t>
            </a:r>
            <a:r>
              <a:rPr lang="en-US" b="1" dirty="0" err="1" smtClean="0">
                <a:effectLst/>
                <a:ea typeface="+mj-ea"/>
              </a:rPr>
              <a:t>Reuel</a:t>
            </a:r>
            <a:r>
              <a:rPr lang="en-US" b="1" dirty="0" smtClean="0">
                <a:effectLst/>
                <a:ea typeface="+mj-ea"/>
              </a:rPr>
              <a:t> Tolkien</a:t>
            </a:r>
            <a:r>
              <a:rPr lang="en-US" altLang="en-US" b="1" dirty="0" smtClean="0">
                <a:ea typeface="+mj-ea"/>
              </a:rPr>
              <a:t/>
            </a:r>
            <a:br>
              <a:rPr lang="en-US" altLang="en-US" b="1" dirty="0" smtClean="0">
                <a:ea typeface="+mj-ea"/>
              </a:rPr>
            </a:b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>
                <a:latin typeface="Arial" charset="0"/>
                <a:cs typeface="Arial" charset="0"/>
              </a:rPr>
              <a:t>	Fellowship of the Rings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95401"/>
            <a:ext cx="19240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The Lord of the Rings: The Fellowship of the 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295401"/>
            <a:ext cx="55118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Every Day Life - Food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1"/>
            <a:ext cx="8229600" cy="49117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Dr. Harvey Kellogg</a:t>
            </a:r>
          </a:p>
        </p:txBody>
      </p:sp>
      <p:pic>
        <p:nvPicPr>
          <p:cNvPr id="33796" name="Picture 5" descr="accident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9" descr="jhk_portrait_unfinished_f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32019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04801"/>
            <a:ext cx="8229600" cy="45307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Thomas Welch, M.D. 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4819" name="Picture 5" descr="thomaswel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35941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7" descr="Day+87+Welch%27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32575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4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04801"/>
            <a:ext cx="8229600" cy="4530725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" charset="0"/>
                <a:cs typeface="Arial" charset="0"/>
              </a:rPr>
              <a:t>Pretzels</a:t>
            </a:r>
          </a:p>
        </p:txBody>
      </p:sp>
      <p:pic>
        <p:nvPicPr>
          <p:cNvPr id="35843" name="Picture 5" descr="pretz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59436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4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04801"/>
            <a:ext cx="8229600" cy="45307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Candy Canes</a:t>
            </a:r>
          </a:p>
        </p:txBody>
      </p:sp>
      <p:pic>
        <p:nvPicPr>
          <p:cNvPr id="36867" name="Picture 7" descr="candy-cane-resized-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67818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04801"/>
            <a:ext cx="8229600" cy="45307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Rev. Sylvester Graham</a:t>
            </a:r>
          </a:p>
        </p:txBody>
      </p:sp>
      <p:pic>
        <p:nvPicPr>
          <p:cNvPr id="37891" name="Picture 5" descr="crk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30114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9" descr="Grah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143000"/>
            <a:ext cx="31162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5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Calendar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1"/>
            <a:ext cx="8229600" cy="45307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Seven Day Weeks</a:t>
            </a:r>
          </a:p>
          <a:p>
            <a:pPr eaLnBrk="1" hangingPunct="1"/>
            <a:r>
              <a:rPr lang="en-US" b="1">
                <a:latin typeface="Arial" charset="0"/>
                <a:cs typeface="Arial" charset="0"/>
              </a:rPr>
              <a:t>Saturday to Sunday Worship</a:t>
            </a:r>
          </a:p>
          <a:p>
            <a:pPr eaLnBrk="1" hangingPunct="1"/>
            <a:r>
              <a:rPr lang="en-US" b="1">
                <a:latin typeface="Arial" charset="0"/>
                <a:cs typeface="Arial" charset="0"/>
              </a:rPr>
              <a:t>Modern Calendar – Dionysius Exiguus </a:t>
            </a:r>
          </a:p>
        </p:txBody>
      </p:sp>
      <p:pic>
        <p:nvPicPr>
          <p:cNvPr id="38916" name="Picture 5" descr="Napoleon_Bonapartes_portra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124200"/>
            <a:ext cx="20240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Kimberley United Chur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124200"/>
            <a:ext cx="28479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9" descr="Scriptor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124200"/>
            <a:ext cx="233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9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Language and Sayings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7593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  <a:cs typeface="Arial" charset="0"/>
              </a:rPr>
              <a:t>Etymology of…</a:t>
            </a:r>
          </a:p>
          <a:p>
            <a:pPr eaLnBrk="1" hangingPunct="1"/>
            <a:r>
              <a:rPr lang="en-US" b="1">
                <a:latin typeface="Arial" charset="0"/>
                <a:cs typeface="Arial" charset="0"/>
              </a:rPr>
              <a:t>“Bye” </a:t>
            </a:r>
          </a:p>
          <a:p>
            <a:pPr eaLnBrk="1" hangingPunct="1"/>
            <a:r>
              <a:rPr lang="en-US" b="1">
                <a:latin typeface="Arial" charset="0"/>
                <a:cs typeface="Arial" charset="0"/>
              </a:rPr>
              <a:t>“Holiday”</a:t>
            </a:r>
          </a:p>
          <a:p>
            <a:pPr eaLnBrk="1" hangingPunct="1"/>
            <a:r>
              <a:rPr lang="en-US" b="1">
                <a:latin typeface="Arial" charset="0"/>
                <a:cs typeface="Arial" charset="0"/>
              </a:rPr>
              <a:t>Christian names</a:t>
            </a:r>
          </a:p>
        </p:txBody>
      </p:sp>
      <p:pic>
        <p:nvPicPr>
          <p:cNvPr id="39940" name="Picture 5" descr="https://suzysu.files.wordpress.com/2014/03/family-first-names-wordl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14801"/>
            <a:ext cx="4572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67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latin typeface="Arial" charset="0"/>
                <a:cs typeface="Arial" charset="0"/>
              </a:rPr>
              <a:t>Common Sayings</a:t>
            </a:r>
            <a:br>
              <a:rPr lang="en-US" sz="4000" b="1">
                <a:latin typeface="Arial" charset="0"/>
                <a:cs typeface="Arial" charset="0"/>
              </a:rPr>
            </a:br>
            <a:endParaRPr lang="en-US" sz="4000" b="1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990601"/>
            <a:ext cx="8229600" cy="4530725"/>
          </a:xfrm>
        </p:spPr>
        <p:txBody>
          <a:bodyPr/>
          <a:lstStyle/>
          <a:p>
            <a:pPr eaLnBrk="1" hangingPunct="1"/>
            <a:r>
              <a:rPr lang="en-US" b="1" i="1">
                <a:latin typeface="Arial" charset="0"/>
                <a:cs typeface="Arial" charset="0"/>
              </a:rPr>
              <a:t>“in the beginning”</a:t>
            </a:r>
          </a:p>
          <a:p>
            <a:pPr eaLnBrk="1" hangingPunct="1"/>
            <a:r>
              <a:rPr lang="en-US" b="1" i="1">
                <a:latin typeface="Arial" charset="0"/>
                <a:cs typeface="Arial" charset="0"/>
              </a:rPr>
              <a:t>“my brother’s keeper”</a:t>
            </a:r>
          </a:p>
          <a:p>
            <a:pPr eaLnBrk="1" hangingPunct="1"/>
            <a:r>
              <a:rPr lang="en-US" b="1" i="1">
                <a:latin typeface="Arial" charset="0"/>
                <a:cs typeface="Arial" charset="0"/>
              </a:rPr>
              <a:t>“an eye for an eye”</a:t>
            </a:r>
          </a:p>
          <a:p>
            <a:pPr eaLnBrk="1" hangingPunct="1"/>
            <a:r>
              <a:rPr lang="en-US" b="1" i="1">
                <a:latin typeface="Arial" charset="0"/>
                <a:cs typeface="Arial" charset="0"/>
              </a:rPr>
              <a:t>“the promised land”</a:t>
            </a:r>
          </a:p>
          <a:p>
            <a:pPr eaLnBrk="1" hangingPunct="1"/>
            <a:r>
              <a:rPr lang="en-US" b="1" i="1">
                <a:latin typeface="Arial" charset="0"/>
                <a:cs typeface="Arial" charset="0"/>
              </a:rPr>
              <a:t>“they shall beat their swords into plowshares”</a:t>
            </a:r>
          </a:p>
          <a:p>
            <a:pPr eaLnBrk="1" hangingPunct="1"/>
            <a:r>
              <a:rPr lang="en-US" b="1" i="1">
                <a:latin typeface="Arial" charset="0"/>
                <a:cs typeface="Arial" charset="0"/>
              </a:rPr>
              <a:t>“in the lion’s den”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5105400"/>
            <a:ext cx="32718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06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304801"/>
            <a:ext cx="8229600" cy="4530725"/>
          </a:xfrm>
        </p:spPr>
        <p:txBody>
          <a:bodyPr/>
          <a:lstStyle/>
          <a:p>
            <a:pPr eaLnBrk="1" hangingPunct="1"/>
            <a:r>
              <a:rPr lang="en-US" i="1">
                <a:latin typeface="Arial" charset="0"/>
                <a:cs typeface="Arial" charset="0"/>
              </a:rPr>
              <a:t>“</a:t>
            </a:r>
            <a:r>
              <a:rPr lang="en-US" b="1" i="1">
                <a:latin typeface="Arial" charset="0"/>
                <a:cs typeface="Arial" charset="0"/>
              </a:rPr>
              <a:t>man does not live by bread alone”</a:t>
            </a:r>
          </a:p>
          <a:p>
            <a:pPr eaLnBrk="1" hangingPunct="1"/>
            <a:r>
              <a:rPr lang="en-US" b="1" i="1">
                <a:latin typeface="Arial" charset="0"/>
                <a:cs typeface="Arial" charset="0"/>
              </a:rPr>
              <a:t>“turn the other cheek”</a:t>
            </a:r>
          </a:p>
          <a:p>
            <a:pPr eaLnBrk="1" hangingPunct="1"/>
            <a:r>
              <a:rPr lang="en-US" b="1" i="1">
                <a:latin typeface="Arial" charset="0"/>
                <a:cs typeface="Arial" charset="0"/>
              </a:rPr>
              <a:t>“go the second mile”</a:t>
            </a:r>
          </a:p>
          <a:p>
            <a:pPr eaLnBrk="1" hangingPunct="1"/>
            <a:r>
              <a:rPr lang="en-US" b="1" i="1">
                <a:latin typeface="Arial" charset="0"/>
                <a:cs typeface="Arial" charset="0"/>
              </a:rPr>
              <a:t>“don’t cast your pearls before swine”</a:t>
            </a:r>
          </a:p>
          <a:p>
            <a:pPr eaLnBrk="1" hangingPunct="1"/>
            <a:r>
              <a:rPr lang="en-US" b="1" i="1">
                <a:latin typeface="Arial" charset="0"/>
                <a:cs typeface="Arial" charset="0"/>
              </a:rPr>
              <a:t>“wolves in sheep’s clothing”</a:t>
            </a:r>
          </a:p>
          <a:p>
            <a:pPr eaLnBrk="1" hangingPunct="1"/>
            <a:r>
              <a:rPr lang="en-US" b="1" i="1">
                <a:latin typeface="Arial" charset="0"/>
                <a:cs typeface="Arial" charset="0"/>
              </a:rPr>
              <a:t>“a house divided against itself cannot stand”</a:t>
            </a:r>
          </a:p>
          <a:p>
            <a:pPr eaLnBrk="1" hangingPunct="1">
              <a:buFont typeface="Wingdings" charset="0"/>
              <a:buNone/>
            </a:pPr>
            <a:endParaRPr lang="en-US" b="1">
              <a:latin typeface="Arial" charset="0"/>
              <a:cs typeface="Arial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4038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8229600" cy="4530725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Blaise Pascal (Mathematician)</a:t>
            </a:r>
          </a:p>
          <a:p>
            <a:r>
              <a:rPr lang="ja-JP" altLang="en-US" b="1">
                <a:latin typeface="Arial" charset="0"/>
                <a:cs typeface="Arial" charset="0"/>
              </a:rPr>
              <a:t>“</a:t>
            </a:r>
            <a:r>
              <a:rPr lang="en-US" b="1" i="1">
                <a:latin typeface="Arial" charset="0"/>
                <a:cs typeface="Arial" charset="0"/>
              </a:rPr>
              <a:t>Jesus Christ is the only proof of the living God.  We only know God through</a:t>
            </a:r>
            <a:endParaRPr lang="en-US" b="1"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</a:pPr>
            <a:r>
              <a:rPr lang="en-US" b="1" i="1">
                <a:latin typeface="Arial" charset="0"/>
                <a:cs typeface="Arial" charset="0"/>
              </a:rPr>
              <a:t>   Jesus Christ.</a:t>
            </a:r>
            <a:r>
              <a:rPr lang="ja-JP" altLang="en-US" b="1" i="1">
                <a:latin typeface="Arial" charset="0"/>
                <a:cs typeface="Arial" charset="0"/>
              </a:rPr>
              <a:t>”</a:t>
            </a:r>
            <a:endParaRPr lang="en-US" b="1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b="1">
              <a:latin typeface="Arial" charset="0"/>
              <a:cs typeface="Arial" charset="0"/>
            </a:endParaRPr>
          </a:p>
        </p:txBody>
      </p:sp>
      <p:pic>
        <p:nvPicPr>
          <p:cNvPr id="6147" name="Picture 6" descr="blaise_pasc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0401"/>
            <a:ext cx="28194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latin typeface="Arial" charset="0"/>
                <a:cs typeface="Arial" charset="0"/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117752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81001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>
                <a:latin typeface="Arial" charset="0"/>
                <a:cs typeface="Arial" charset="0"/>
              </a:rPr>
              <a:t>“render unto Caesar things which are Caesar’s”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>
                <a:latin typeface="Arial" charset="0"/>
                <a:cs typeface="Arial" charset="0"/>
              </a:rPr>
              <a:t>“love your neighbor as yourself”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>
                <a:latin typeface="Arial" charset="0"/>
                <a:cs typeface="Arial" charset="0"/>
              </a:rPr>
              <a:t>“the spirit is willing but the flesh is weak”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>
                <a:latin typeface="Arial" charset="0"/>
                <a:cs typeface="Arial" charset="0"/>
              </a:rPr>
              <a:t>“prodigal son”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>
                <a:latin typeface="Arial" charset="0"/>
                <a:cs typeface="Arial" charset="0"/>
              </a:rPr>
              <a:t>“the love of money is the root of all evil” 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>
                <a:latin typeface="Arial" charset="0"/>
                <a:cs typeface="Arial" charset="0"/>
              </a:rPr>
              <a:t>“valley of the shadow of death”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b="1">
              <a:latin typeface="Arial" charset="0"/>
              <a:cs typeface="Arial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53001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07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cs typeface="Arial" charset="0"/>
              </a:rPr>
              <a:t>CONCLUSION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1"/>
            <a:ext cx="8229600" cy="4911725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b="1" dirty="0">
                <a:ea typeface="+mn-ea"/>
              </a:rPr>
              <a:t>The Bible has influenced the world more than we </a:t>
            </a:r>
            <a:r>
              <a:rPr lang="en-US" altLang="en-US" b="1" dirty="0" smtClean="0">
                <a:ea typeface="+mn-ea"/>
              </a:rPr>
              <a:t>know</a:t>
            </a:r>
            <a:r>
              <a:rPr lang="en-US" altLang="en-US" b="1" dirty="0">
                <a:ea typeface="+mn-ea"/>
              </a:rPr>
              <a:t>!</a:t>
            </a:r>
            <a:r>
              <a:rPr lang="en-US" altLang="en-US" b="1" dirty="0" smtClean="0">
                <a:ea typeface="+mn-ea"/>
              </a:rPr>
              <a:t> </a:t>
            </a:r>
            <a:endParaRPr lang="en-US" altLang="en-US" b="1" dirty="0">
              <a:ea typeface="+mn-ea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b="1" dirty="0">
                <a:ea typeface="+mn-ea"/>
              </a:rPr>
              <a:t>Let us share it with others!  </a:t>
            </a:r>
          </a:p>
          <a:p>
            <a:pPr marL="0" indent="0" eaLnBrk="1" hangingPunct="1">
              <a:buNone/>
              <a:defRPr/>
            </a:pPr>
            <a:endParaRPr lang="en-US" altLang="en-US" b="1" dirty="0" smtClean="0">
              <a:ea typeface="+mn-ea"/>
            </a:endParaRPr>
          </a:p>
          <a:p>
            <a:pPr marL="0" indent="0" eaLnBrk="1" hangingPunct="1">
              <a:buNone/>
              <a:defRPr/>
            </a:pPr>
            <a:endParaRPr lang="en-US" altLang="en-US" b="1" dirty="0" smtClean="0">
              <a:ea typeface="+mn-ea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altLang="en-US" b="1" dirty="0" smtClean="0">
              <a:ea typeface="+mn-ea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altLang="en-US" b="1" dirty="0" smtClean="0">
              <a:ea typeface="+mn-ea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altLang="en-US" b="1" dirty="0" smtClean="0">
              <a:ea typeface="+mn-ea"/>
            </a:endParaRP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440114"/>
            <a:ext cx="6399213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19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228601"/>
            <a:ext cx="8305800" cy="4530725"/>
          </a:xfrm>
        </p:spPr>
        <p:txBody>
          <a:bodyPr/>
          <a:lstStyle/>
          <a:p>
            <a:pPr eaLnBrk="1" hangingPunct="1"/>
            <a:r>
              <a:rPr lang="en-US" sz="2800" b="1">
                <a:latin typeface="Arial" charset="0"/>
                <a:cs typeface="Arial" charset="0"/>
              </a:rPr>
              <a:t>Sir Isaac Newton (Math and Physics)</a:t>
            </a:r>
          </a:p>
          <a:p>
            <a:pPr eaLnBrk="1" hangingPunct="1"/>
            <a:r>
              <a:rPr lang="ja-JP" altLang="en-US" sz="2800" b="1">
                <a:latin typeface="Arial" charset="0"/>
                <a:cs typeface="Arial" charset="0"/>
              </a:rPr>
              <a:t>“</a:t>
            </a:r>
            <a:r>
              <a:rPr lang="en-US" sz="2800" b="1" i="1">
                <a:latin typeface="Arial" charset="0"/>
                <a:cs typeface="Arial" charset="0"/>
              </a:rPr>
              <a:t>I have a foundational belief in the Bible as the Word of God, written by men who were inspired.  I study the Bible daily.</a:t>
            </a:r>
            <a:r>
              <a:rPr lang="ja-JP" altLang="en-US" sz="2800" b="1" i="1">
                <a:latin typeface="Arial" charset="0"/>
                <a:cs typeface="Arial" charset="0"/>
              </a:rPr>
              <a:t>”</a:t>
            </a:r>
            <a:endParaRPr lang="en-US" sz="2800" b="1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sz="2800" b="1">
              <a:latin typeface="Arial" charset="0"/>
              <a:cs typeface="Arial" charset="0"/>
            </a:endParaRPr>
          </a:p>
          <a:p>
            <a:pPr eaLnBrk="1" hangingPunct="1"/>
            <a:endParaRPr lang="en-US" sz="2800" b="1">
              <a:latin typeface="Arial" charset="0"/>
              <a:cs typeface="Arial" charset="0"/>
            </a:endParaRPr>
          </a:p>
        </p:txBody>
      </p:sp>
      <p:pic>
        <p:nvPicPr>
          <p:cNvPr id="7171" name="Picture 9" descr="isaac-newt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1"/>
            <a:ext cx="51816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24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81001"/>
            <a:ext cx="8229600" cy="5749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b="1" dirty="0" smtClean="0">
                <a:ea typeface="+mn-ea"/>
              </a:rPr>
              <a:t>FOUNDERS OF BRANCHES OF SCIENCE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b="1" dirty="0" smtClean="0">
                <a:ea typeface="+mn-ea"/>
              </a:rPr>
              <a:t>LOUIS PASTEUR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b="1" dirty="0" smtClean="0">
                <a:ea typeface="+mn-ea"/>
              </a:rPr>
              <a:t>Father of Immunology/Microbiology</a:t>
            </a:r>
            <a:endParaRPr lang="en-US" altLang="en-US" b="1" dirty="0">
              <a:ea typeface="+mn-ea"/>
            </a:endParaRPr>
          </a:p>
          <a:p>
            <a:pPr lvl="4"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altLang="en-US" b="1" dirty="0" smtClean="0"/>
          </a:p>
        </p:txBody>
      </p:sp>
      <p:pic>
        <p:nvPicPr>
          <p:cNvPr id="8195" name="Picture 4" descr="louis-pasteur"/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1" y="2362200"/>
            <a:ext cx="3503613" cy="4267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1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381001"/>
            <a:ext cx="8153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b="1" dirty="0" smtClean="0">
                <a:ea typeface="+mn-ea"/>
              </a:rPr>
              <a:t>JOSEPH LISTER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b="1" dirty="0" smtClean="0">
                <a:ea typeface="+mn-ea"/>
              </a:rPr>
              <a:t>Father of Antiseptic Survey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800" b="1" dirty="0">
              <a:ea typeface="+mn-ea"/>
            </a:endParaRPr>
          </a:p>
        </p:txBody>
      </p:sp>
      <p:pic>
        <p:nvPicPr>
          <p:cNvPr id="9219" name="Picture 4" descr="chfa_03_img05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828800"/>
            <a:ext cx="6248400" cy="39957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7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457201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b="1" dirty="0" smtClean="0">
                <a:ea typeface="+mn-ea"/>
              </a:rPr>
              <a:t>GREGOR MENDEL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b="1" dirty="0" smtClean="0">
                <a:ea typeface="+mn-ea"/>
              </a:rPr>
              <a:t>Father of Genetics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altLang="en-US" dirty="0" smtClean="0">
              <a:ea typeface="+mn-ea"/>
            </a:endParaRPr>
          </a:p>
        </p:txBody>
      </p:sp>
      <p:pic>
        <p:nvPicPr>
          <p:cNvPr id="10243" name="Picture 4" descr="51564ZZSWW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4" y="1828800"/>
            <a:ext cx="46577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6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457201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b="1" dirty="0" smtClean="0">
                <a:ea typeface="+mn-ea"/>
              </a:rPr>
              <a:t>LORD KELVIN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altLang="en-US" b="1" dirty="0" smtClean="0">
                <a:ea typeface="+mn-ea"/>
              </a:rPr>
              <a:t>Father of Laws of Thermodynamics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>
              <a:ea typeface="+mn-ea"/>
            </a:endParaRPr>
          </a:p>
        </p:txBody>
      </p:sp>
      <p:pic>
        <p:nvPicPr>
          <p:cNvPr id="11267" name="Picture 4" descr="TaylorIMMkeLordKelvin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720850"/>
            <a:ext cx="3662363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6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Widescreen</PresentationFormat>
  <Paragraphs>121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ＭＳ Ｐゴシック</vt:lpstr>
      <vt:lpstr>Arial</vt:lpstr>
      <vt:lpstr>Wingdings</vt:lpstr>
      <vt:lpstr>Beam</vt:lpstr>
      <vt:lpstr>The Amazing Influence of the Bible</vt:lpstr>
      <vt:lpstr>Book of All Books</vt:lpstr>
      <vt:lpstr>PowerPoint Presentation</vt:lpstr>
      <vt:lpstr>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ARTS</vt:lpstr>
      <vt:lpstr>Music</vt:lpstr>
      <vt:lpstr>PowerPoint Presentation</vt:lpstr>
      <vt:lpstr>PowerPoint Presentation</vt:lpstr>
      <vt:lpstr>PowerPoint Presentation</vt:lpstr>
      <vt:lpstr>Fine Arts </vt:lpstr>
      <vt:lpstr>PowerPoint Presentation</vt:lpstr>
      <vt:lpstr>PowerPoint Presentation</vt:lpstr>
      <vt:lpstr>PowerPoint Presentation</vt:lpstr>
      <vt:lpstr>Literature</vt:lpstr>
      <vt:lpstr>PowerPoint Presentation</vt:lpstr>
      <vt:lpstr>PowerPoint Presentation</vt:lpstr>
      <vt:lpstr>Hans Christian Andersen </vt:lpstr>
      <vt:lpstr>Clive Staples Lewis </vt:lpstr>
      <vt:lpstr>John Ronald Reuel Tolkien </vt:lpstr>
      <vt:lpstr>Every Day Life - Food</vt:lpstr>
      <vt:lpstr>PowerPoint Presentation</vt:lpstr>
      <vt:lpstr>PowerPoint Presentation</vt:lpstr>
      <vt:lpstr>PowerPoint Presentation</vt:lpstr>
      <vt:lpstr>PowerPoint Presentation</vt:lpstr>
      <vt:lpstr>Calendar</vt:lpstr>
      <vt:lpstr>Language and Sayings</vt:lpstr>
      <vt:lpstr>Common Sayings 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Amazing Influence of the Bible</dc:title>
  <dc:creator>Vincent Lam</dc:creator>
  <cp:lastModifiedBy>Vincent Lam</cp:lastModifiedBy>
  <cp:revision>1</cp:revision>
  <dcterms:created xsi:type="dcterms:W3CDTF">2014-09-21T20:52:01Z</dcterms:created>
  <dcterms:modified xsi:type="dcterms:W3CDTF">2014-09-21T20:52:34Z</dcterms:modified>
</cp:coreProperties>
</file>