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2" d="100"/>
          <a:sy n="62" d="100"/>
        </p:scale>
        <p:origin x="10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BD3EB-3FFC-411C-9707-430A0C8C5524}" type="datetimeFigureOut">
              <a:rPr lang="en-US" smtClean="0"/>
              <a:t>8/26/2017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864CA-57B1-46AC-9173-D166A580A986}" type="slidenum">
              <a:rPr lang="en-US" smtClean="0"/>
              <a:t>‹#›</a:t>
            </a:fld>
            <a:endParaRPr lang="en-US"/>
          </a:p>
        </p:txBody>
      </p:sp>
    </p:spTree>
    <p:extLst>
      <p:ext uri="{BB962C8B-B14F-4D97-AF65-F5344CB8AC3E}">
        <p14:creationId xmlns:p14="http://schemas.microsoft.com/office/powerpoint/2010/main" val="35226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04204A-95AD-41CB-82B4-B9729CA03013}"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21423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2D65F-A564-465D-9623-BCB77F3F6BE5}"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20451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6AF152-2F11-4B49-8A04-6A973440818F}"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865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Mat 13:10  Then the disciples came and said to him, "Why do you speak to them in parables?" </a:t>
            </a:r>
          </a:p>
          <a:p>
            <a:pPr>
              <a:spcBef>
                <a:spcPct val="0"/>
              </a:spcBef>
            </a:pPr>
            <a:r>
              <a:rPr lang="en-US"/>
              <a:t>Mat 13:11  And he answered them, "To you it has been given to know the secrets of the kingdom of heaven, but to them it has not been given.</a:t>
            </a:r>
          </a:p>
          <a:p>
            <a:pPr>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071724-761D-457D-9DB8-DA104F039FD7}"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226283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1BA4F94-4F62-45D0-8C52-CEDB73BE373A}"/>
              </a:ext>
            </a:extLst>
          </p:cNvPr>
          <p:cNvSpPr>
            <a:spLocks noGrp="1" noChangeArrowheads="1"/>
          </p:cNvSpPr>
          <p:nvPr>
            <p:ph type="ctrTitle"/>
          </p:nvPr>
        </p:nvSpPr>
        <p:spPr>
          <a:xfrm>
            <a:off x="4559319" y="1828800"/>
            <a:ext cx="7124700" cy="2362200"/>
          </a:xfrm>
        </p:spPr>
        <p:txBody>
          <a:bodyPr/>
          <a:lstStyle>
            <a:lvl1pPr>
              <a:defRPr/>
            </a:lvl1pPr>
          </a:lstStyle>
          <a:p>
            <a:pPr lvl="0"/>
            <a:r>
              <a:rPr lang="en-US" altLang="en-US" noProof="0"/>
              <a:t>Click to edit Master title style</a:t>
            </a:r>
          </a:p>
        </p:txBody>
      </p:sp>
      <p:sp>
        <p:nvSpPr>
          <p:cNvPr id="46083" name="Rectangle 3">
            <a:extLst>
              <a:ext uri="{FF2B5EF4-FFF2-40B4-BE49-F238E27FC236}">
                <a16:creationId xmlns:a16="http://schemas.microsoft.com/office/drawing/2014/main" id="{42D72108-B12F-438A-A802-76ADE4DDCDCD}"/>
              </a:ext>
            </a:extLst>
          </p:cNvPr>
          <p:cNvSpPr>
            <a:spLocks noGrp="1" noChangeArrowheads="1"/>
          </p:cNvSpPr>
          <p:nvPr>
            <p:ph type="subTitle" idx="1"/>
          </p:nvPr>
        </p:nvSpPr>
        <p:spPr>
          <a:xfrm>
            <a:off x="5088467" y="4184665"/>
            <a:ext cx="6595533" cy="1368425"/>
          </a:xfrm>
        </p:spPr>
        <p:txBody>
          <a:bodyPr/>
          <a:lstStyle>
            <a:lvl1pPr marL="0" indent="0">
              <a:buFontTx/>
              <a:buNone/>
              <a:defRPr sz="1800"/>
            </a:lvl1pPr>
          </a:lstStyle>
          <a:p>
            <a:pPr lvl="0"/>
            <a:r>
              <a:rPr lang="en-US" altLang="en-US" noProof="0"/>
              <a:t>Click to edit Master subtitle style</a:t>
            </a:r>
          </a:p>
        </p:txBody>
      </p:sp>
      <p:sp>
        <p:nvSpPr>
          <p:cNvPr id="46249" name="Rectangle 169">
            <a:extLst>
              <a:ext uri="{FF2B5EF4-FFF2-40B4-BE49-F238E27FC236}">
                <a16:creationId xmlns:a16="http://schemas.microsoft.com/office/drawing/2014/main" id="{90692983-91AA-4B01-8C84-1628C4E43B96}"/>
              </a:ext>
            </a:extLst>
          </p:cNvPr>
          <p:cNvSpPr>
            <a:spLocks noGrp="1" noChangeArrowheads="1"/>
          </p:cNvSpPr>
          <p:nvPr>
            <p:ph type="dt" sz="half" idx="2"/>
          </p:nvPr>
        </p:nvSpPr>
        <p:spPr>
          <a:xfrm>
            <a:off x="1634067" y="6200775"/>
            <a:ext cx="2540000" cy="457200"/>
          </a:xfrm>
        </p:spPr>
        <p:txBody>
          <a:bodyPr/>
          <a:lstStyle>
            <a:lvl1pPr>
              <a:defRPr/>
            </a:lvl1pPr>
          </a:lstStyle>
          <a:p>
            <a:endParaRPr lang="en-US" altLang="en-US">
              <a:solidFill>
                <a:srgbClr val="000000"/>
              </a:solidFill>
              <a:latin typeface="Century Schoolbook"/>
            </a:endParaRPr>
          </a:p>
        </p:txBody>
      </p:sp>
      <p:sp>
        <p:nvSpPr>
          <p:cNvPr id="46250" name="Rectangle 170">
            <a:extLst>
              <a:ext uri="{FF2B5EF4-FFF2-40B4-BE49-F238E27FC236}">
                <a16:creationId xmlns:a16="http://schemas.microsoft.com/office/drawing/2014/main" id="{EE13A8F8-9495-4236-9BA4-D7AAD0812C3B}"/>
              </a:ext>
            </a:extLst>
          </p:cNvPr>
          <p:cNvSpPr>
            <a:spLocks noGrp="1" noChangeArrowheads="1"/>
          </p:cNvSpPr>
          <p:nvPr>
            <p:ph type="ftr" sz="quarter" idx="3"/>
          </p:nvPr>
        </p:nvSpPr>
        <p:spPr>
          <a:xfrm>
            <a:off x="4404784" y="6200775"/>
            <a:ext cx="4849283" cy="457200"/>
          </a:xfrm>
        </p:spPr>
        <p:txBody>
          <a:bodyPr/>
          <a:lstStyle>
            <a:lvl1pPr>
              <a:defRPr/>
            </a:lvl1pPr>
          </a:lstStyle>
          <a:p>
            <a:endParaRPr lang="en-US" altLang="en-US">
              <a:solidFill>
                <a:srgbClr val="000000"/>
              </a:solidFill>
              <a:latin typeface="Century Schoolbook"/>
            </a:endParaRPr>
          </a:p>
        </p:txBody>
      </p:sp>
      <p:sp>
        <p:nvSpPr>
          <p:cNvPr id="46251" name="Rectangle 171">
            <a:extLst>
              <a:ext uri="{FF2B5EF4-FFF2-40B4-BE49-F238E27FC236}">
                <a16:creationId xmlns:a16="http://schemas.microsoft.com/office/drawing/2014/main" id="{BB1E1707-4A6E-4C05-BFE5-D939F3EAEB8A}"/>
              </a:ext>
            </a:extLst>
          </p:cNvPr>
          <p:cNvSpPr>
            <a:spLocks noGrp="1" noChangeArrowheads="1"/>
          </p:cNvSpPr>
          <p:nvPr>
            <p:ph type="sldNum" sz="quarter" idx="4"/>
          </p:nvPr>
        </p:nvSpPr>
        <p:spPr>
          <a:xfrm>
            <a:off x="9457267" y="6200775"/>
            <a:ext cx="2540000" cy="457200"/>
          </a:xfrm>
        </p:spPr>
        <p:txBody>
          <a:bodyPr/>
          <a:lstStyle>
            <a:lvl1pPr>
              <a:defRPr/>
            </a:lvl1pPr>
          </a:lstStyle>
          <a:p>
            <a:fld id="{20A076DF-713F-41A0-B9E5-696C171F54A3}"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94384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1608-2BA1-482A-8348-54E452DB97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DEDB20-54E5-4079-83B5-E102A104A2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00A74-4546-4376-BC64-EF6D2A4A25BA}"/>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5" name="Footer Placeholder 4">
            <a:extLst>
              <a:ext uri="{FF2B5EF4-FFF2-40B4-BE49-F238E27FC236}">
                <a16:creationId xmlns:a16="http://schemas.microsoft.com/office/drawing/2014/main" id="{65969196-F685-4067-9AEF-225E87285D4F}"/>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6" name="Slide Number Placeholder 5">
            <a:extLst>
              <a:ext uri="{FF2B5EF4-FFF2-40B4-BE49-F238E27FC236}">
                <a16:creationId xmlns:a16="http://schemas.microsoft.com/office/drawing/2014/main" id="{2F1210E2-47D3-4FD2-8AB5-1068C4D10E1B}"/>
              </a:ext>
            </a:extLst>
          </p:cNvPr>
          <p:cNvSpPr>
            <a:spLocks noGrp="1"/>
          </p:cNvSpPr>
          <p:nvPr>
            <p:ph type="sldNum" sz="quarter" idx="12"/>
          </p:nvPr>
        </p:nvSpPr>
        <p:spPr/>
        <p:txBody>
          <a:bodyPr/>
          <a:lstStyle>
            <a:lvl1pPr>
              <a:defRPr/>
            </a:lvl1pPr>
          </a:lstStyle>
          <a:p>
            <a:fld id="{5A33407D-7E78-4CC5-B26F-DC636733B740}"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182466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9A5D5-0BD7-40C3-A145-F325904A4022}"/>
              </a:ext>
            </a:extLst>
          </p:cNvPr>
          <p:cNvSpPr>
            <a:spLocks noGrp="1"/>
          </p:cNvSpPr>
          <p:nvPr>
            <p:ph type="title" orient="vert"/>
          </p:nvPr>
        </p:nvSpPr>
        <p:spPr>
          <a:xfrm>
            <a:off x="9097434" y="225425"/>
            <a:ext cx="2567517" cy="5975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AF37DF-C93F-4ABD-A522-F5773E5E57CC}"/>
              </a:ext>
            </a:extLst>
          </p:cNvPr>
          <p:cNvSpPr>
            <a:spLocks noGrp="1"/>
          </p:cNvSpPr>
          <p:nvPr>
            <p:ph type="body" orient="vert" idx="1"/>
          </p:nvPr>
        </p:nvSpPr>
        <p:spPr>
          <a:xfrm>
            <a:off x="1390651" y="225425"/>
            <a:ext cx="7503583" cy="5975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6645-98CF-452B-9543-5EEE0B1E03DE}"/>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5" name="Footer Placeholder 4">
            <a:extLst>
              <a:ext uri="{FF2B5EF4-FFF2-40B4-BE49-F238E27FC236}">
                <a16:creationId xmlns:a16="http://schemas.microsoft.com/office/drawing/2014/main" id="{1C1B06BE-0133-4D3F-81C4-6EDDB688D07A}"/>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6" name="Slide Number Placeholder 5">
            <a:extLst>
              <a:ext uri="{FF2B5EF4-FFF2-40B4-BE49-F238E27FC236}">
                <a16:creationId xmlns:a16="http://schemas.microsoft.com/office/drawing/2014/main" id="{84944C50-849E-4AE8-BEC7-339A8257B322}"/>
              </a:ext>
            </a:extLst>
          </p:cNvPr>
          <p:cNvSpPr>
            <a:spLocks noGrp="1"/>
          </p:cNvSpPr>
          <p:nvPr>
            <p:ph type="sldNum" sz="quarter" idx="12"/>
          </p:nvPr>
        </p:nvSpPr>
        <p:spPr/>
        <p:txBody>
          <a:bodyPr/>
          <a:lstStyle>
            <a:lvl1pPr>
              <a:defRPr/>
            </a:lvl1pPr>
          </a:lstStyle>
          <a:p>
            <a:fld id="{A709ED31-D64F-48DA-90B4-B23F2D3CF969}"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172787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54BC-9FC3-44B2-97D6-94C1134206F8}"/>
              </a:ext>
            </a:extLst>
          </p:cNvPr>
          <p:cNvSpPr>
            <a:spLocks noGrp="1"/>
          </p:cNvSpPr>
          <p:nvPr>
            <p:ph type="title"/>
          </p:nvPr>
        </p:nvSpPr>
        <p:spPr>
          <a:xfrm>
            <a:off x="1390670" y="225425"/>
            <a:ext cx="10274300" cy="86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1A9C53-4324-4C3B-AB2E-9943A6DCDB11}"/>
              </a:ext>
            </a:extLst>
          </p:cNvPr>
          <p:cNvSpPr>
            <a:spLocks noGrp="1"/>
          </p:cNvSpPr>
          <p:nvPr>
            <p:ph type="body" sz="half" idx="1"/>
          </p:nvPr>
        </p:nvSpPr>
        <p:spPr>
          <a:xfrm>
            <a:off x="1390651" y="1304925"/>
            <a:ext cx="5035549" cy="489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936885C0-5593-4A10-90E6-5A8F689FF783}"/>
              </a:ext>
            </a:extLst>
          </p:cNvPr>
          <p:cNvSpPr>
            <a:spLocks noGrp="1"/>
          </p:cNvSpPr>
          <p:nvPr>
            <p:ph type="clipArt" sz="half" idx="2"/>
          </p:nvPr>
        </p:nvSpPr>
        <p:spPr>
          <a:xfrm>
            <a:off x="6629419" y="1304925"/>
            <a:ext cx="5035551" cy="4895850"/>
          </a:xfrm>
        </p:spPr>
        <p:txBody>
          <a:bodyPr/>
          <a:lstStyle/>
          <a:p>
            <a:r>
              <a:rPr lang="en-US"/>
              <a:t>Click icon to add online image</a:t>
            </a:r>
          </a:p>
        </p:txBody>
      </p:sp>
      <p:sp>
        <p:nvSpPr>
          <p:cNvPr id="5" name="Date Placeholder 4">
            <a:extLst>
              <a:ext uri="{FF2B5EF4-FFF2-40B4-BE49-F238E27FC236}">
                <a16:creationId xmlns:a16="http://schemas.microsoft.com/office/drawing/2014/main" id="{CA37804D-3347-4BB3-90D6-FB4AE64A51E4}"/>
              </a:ext>
            </a:extLst>
          </p:cNvPr>
          <p:cNvSpPr>
            <a:spLocks noGrp="1"/>
          </p:cNvSpPr>
          <p:nvPr>
            <p:ph type="dt" sz="half" idx="10"/>
          </p:nvPr>
        </p:nvSpPr>
        <p:spPr>
          <a:xfrm>
            <a:off x="1390651" y="6308725"/>
            <a:ext cx="2451100" cy="349250"/>
          </a:xfrm>
        </p:spPr>
        <p:txBody>
          <a:bodyPr/>
          <a:lstStyle>
            <a:lvl1pPr>
              <a:defRPr/>
            </a:lvl1pPr>
          </a:lstStyle>
          <a:p>
            <a:endParaRPr lang="en-US" altLang="en-US">
              <a:solidFill>
                <a:srgbClr val="000000"/>
              </a:solidFill>
              <a:latin typeface="Century Schoolbook"/>
            </a:endParaRPr>
          </a:p>
        </p:txBody>
      </p:sp>
      <p:sp>
        <p:nvSpPr>
          <p:cNvPr id="6" name="Footer Placeholder 5">
            <a:extLst>
              <a:ext uri="{FF2B5EF4-FFF2-40B4-BE49-F238E27FC236}">
                <a16:creationId xmlns:a16="http://schemas.microsoft.com/office/drawing/2014/main" id="{97AED3F3-075D-4980-AD8C-4AB66B96D087}"/>
              </a:ext>
            </a:extLst>
          </p:cNvPr>
          <p:cNvSpPr>
            <a:spLocks noGrp="1"/>
          </p:cNvSpPr>
          <p:nvPr>
            <p:ph type="ftr" sz="quarter" idx="11"/>
          </p:nvPr>
        </p:nvSpPr>
        <p:spPr>
          <a:xfrm>
            <a:off x="4072486" y="6308725"/>
            <a:ext cx="4849284" cy="349250"/>
          </a:xfrm>
        </p:spPr>
        <p:txBody>
          <a:bodyPr/>
          <a:lstStyle>
            <a:lvl1pPr>
              <a:defRPr/>
            </a:lvl1pPr>
          </a:lstStyle>
          <a:p>
            <a:endParaRPr lang="en-US" altLang="en-US">
              <a:solidFill>
                <a:srgbClr val="000000"/>
              </a:solidFill>
              <a:latin typeface="Century Schoolbook"/>
            </a:endParaRPr>
          </a:p>
        </p:txBody>
      </p:sp>
      <p:sp>
        <p:nvSpPr>
          <p:cNvPr id="7" name="Slide Number Placeholder 6">
            <a:extLst>
              <a:ext uri="{FF2B5EF4-FFF2-40B4-BE49-F238E27FC236}">
                <a16:creationId xmlns:a16="http://schemas.microsoft.com/office/drawing/2014/main" id="{1DACED13-B084-4F77-A872-B7C9536313BE}"/>
              </a:ext>
            </a:extLst>
          </p:cNvPr>
          <p:cNvSpPr>
            <a:spLocks noGrp="1"/>
          </p:cNvSpPr>
          <p:nvPr>
            <p:ph type="sldNum" sz="quarter" idx="12"/>
          </p:nvPr>
        </p:nvSpPr>
        <p:spPr>
          <a:xfrm>
            <a:off x="9124951" y="6308725"/>
            <a:ext cx="2540000" cy="349250"/>
          </a:xfrm>
        </p:spPr>
        <p:txBody>
          <a:bodyPr/>
          <a:lstStyle>
            <a:lvl1pPr>
              <a:defRPr/>
            </a:lvl1pPr>
          </a:lstStyle>
          <a:p>
            <a:fld id="{DF3FB0B2-EE0F-4FCB-BE85-87CCE10DC45B}"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127109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7B70-5770-495E-B1F3-79739D0DE0FA}"/>
              </a:ext>
            </a:extLst>
          </p:cNvPr>
          <p:cNvSpPr>
            <a:spLocks noGrp="1"/>
          </p:cNvSpPr>
          <p:nvPr>
            <p:ph type="title"/>
          </p:nvPr>
        </p:nvSpPr>
        <p:spPr>
          <a:xfrm>
            <a:off x="1390670" y="225425"/>
            <a:ext cx="10274300" cy="86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AF0F8-51A4-44F1-AD79-C26EF1F75E21}"/>
              </a:ext>
            </a:extLst>
          </p:cNvPr>
          <p:cNvSpPr>
            <a:spLocks noGrp="1"/>
          </p:cNvSpPr>
          <p:nvPr>
            <p:ph type="body" sz="half" idx="1"/>
          </p:nvPr>
        </p:nvSpPr>
        <p:spPr>
          <a:xfrm>
            <a:off x="1390670" y="1304931"/>
            <a:ext cx="10274300" cy="2371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7C8F16-6307-430B-8614-41B956A19CA7}"/>
              </a:ext>
            </a:extLst>
          </p:cNvPr>
          <p:cNvSpPr>
            <a:spLocks noGrp="1"/>
          </p:cNvSpPr>
          <p:nvPr>
            <p:ph sz="half" idx="2"/>
          </p:nvPr>
        </p:nvSpPr>
        <p:spPr>
          <a:xfrm>
            <a:off x="1390670" y="3829053"/>
            <a:ext cx="10274300" cy="2371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5E78EA-9044-4B35-BD41-D7358A00B659}"/>
              </a:ext>
            </a:extLst>
          </p:cNvPr>
          <p:cNvSpPr>
            <a:spLocks noGrp="1"/>
          </p:cNvSpPr>
          <p:nvPr>
            <p:ph type="dt" sz="half" idx="10"/>
          </p:nvPr>
        </p:nvSpPr>
        <p:spPr>
          <a:xfrm>
            <a:off x="1390651" y="6308725"/>
            <a:ext cx="2451100" cy="349250"/>
          </a:xfrm>
        </p:spPr>
        <p:txBody>
          <a:bodyPr/>
          <a:lstStyle>
            <a:lvl1pPr>
              <a:defRPr/>
            </a:lvl1pPr>
          </a:lstStyle>
          <a:p>
            <a:endParaRPr lang="en-US" altLang="en-US">
              <a:solidFill>
                <a:srgbClr val="000000"/>
              </a:solidFill>
              <a:latin typeface="Century Schoolbook"/>
            </a:endParaRPr>
          </a:p>
        </p:txBody>
      </p:sp>
      <p:sp>
        <p:nvSpPr>
          <p:cNvPr id="6" name="Footer Placeholder 5">
            <a:extLst>
              <a:ext uri="{FF2B5EF4-FFF2-40B4-BE49-F238E27FC236}">
                <a16:creationId xmlns:a16="http://schemas.microsoft.com/office/drawing/2014/main" id="{40B54030-E687-4207-9F72-7251A0859ACD}"/>
              </a:ext>
            </a:extLst>
          </p:cNvPr>
          <p:cNvSpPr>
            <a:spLocks noGrp="1"/>
          </p:cNvSpPr>
          <p:nvPr>
            <p:ph type="ftr" sz="quarter" idx="11"/>
          </p:nvPr>
        </p:nvSpPr>
        <p:spPr>
          <a:xfrm>
            <a:off x="4072486" y="6308725"/>
            <a:ext cx="4849284" cy="349250"/>
          </a:xfrm>
        </p:spPr>
        <p:txBody>
          <a:bodyPr/>
          <a:lstStyle>
            <a:lvl1pPr>
              <a:defRPr/>
            </a:lvl1pPr>
          </a:lstStyle>
          <a:p>
            <a:endParaRPr lang="en-US" altLang="en-US">
              <a:solidFill>
                <a:srgbClr val="000000"/>
              </a:solidFill>
              <a:latin typeface="Century Schoolbook"/>
            </a:endParaRPr>
          </a:p>
        </p:txBody>
      </p:sp>
      <p:sp>
        <p:nvSpPr>
          <p:cNvPr id="7" name="Slide Number Placeholder 6">
            <a:extLst>
              <a:ext uri="{FF2B5EF4-FFF2-40B4-BE49-F238E27FC236}">
                <a16:creationId xmlns:a16="http://schemas.microsoft.com/office/drawing/2014/main" id="{4A57F62D-B561-4351-8BF3-1A66ACC63D98}"/>
              </a:ext>
            </a:extLst>
          </p:cNvPr>
          <p:cNvSpPr>
            <a:spLocks noGrp="1"/>
          </p:cNvSpPr>
          <p:nvPr>
            <p:ph type="sldNum" sz="quarter" idx="12"/>
          </p:nvPr>
        </p:nvSpPr>
        <p:spPr>
          <a:xfrm>
            <a:off x="9124951" y="6308725"/>
            <a:ext cx="2540000" cy="349250"/>
          </a:xfrm>
        </p:spPr>
        <p:txBody>
          <a:bodyPr/>
          <a:lstStyle>
            <a:lvl1pPr>
              <a:defRPr/>
            </a:lvl1pPr>
          </a:lstStyle>
          <a:p>
            <a:fld id="{66D7E279-5FF7-48E6-87D0-75196584067B}"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56003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3AB2EB-48E4-4B84-B59E-F80D7FA99033}" type="datetimeFigureOut">
              <a:rPr lang="en-US">
                <a:solidFill>
                  <a:prstClr val="black">
                    <a:tint val="75000"/>
                  </a:prstClr>
                </a:solidFill>
              </a:rPr>
              <a:pPr>
                <a:defRPr/>
              </a:pPr>
              <a:t>8/26/2017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48E519-A71E-4F76-883D-562AB3F4EE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9558602"/>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260871-63A5-4666-8C8C-BEFAEA635913}" type="datetimeFigureOut">
              <a:rPr lang="en-US">
                <a:solidFill>
                  <a:prstClr val="black">
                    <a:tint val="75000"/>
                  </a:prstClr>
                </a:solidFill>
              </a:rPr>
              <a:pPr>
                <a:defRPr/>
              </a:pPr>
              <a:t>8/26/2017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80F15A-F257-494D-821A-3FB564639B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2651819"/>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EDDA6B-E90E-4986-B83F-991AC47E4C08}" type="datetimeFigureOut">
              <a:rPr lang="en-US">
                <a:solidFill>
                  <a:prstClr val="black">
                    <a:tint val="75000"/>
                  </a:prstClr>
                </a:solidFill>
              </a:rPr>
              <a:pPr>
                <a:defRPr/>
              </a:pPr>
              <a:t>8/26/2017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422EC0-81C5-4D9F-A5E1-83061F3818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333065"/>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F13F4B3-D898-4630-A2F8-D28A3826CB8A}" type="datetimeFigureOut">
              <a:rPr lang="en-US">
                <a:solidFill>
                  <a:prstClr val="black">
                    <a:tint val="75000"/>
                  </a:prstClr>
                </a:solidFill>
              </a:rPr>
              <a:pPr>
                <a:defRPr/>
              </a:pPr>
              <a:t>8/26/2017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01885F-9A5E-414D-B49D-53689C830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8204615"/>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8B3F30-D6F6-4E32-94BD-619C886F40AA}" type="datetimeFigureOut">
              <a:rPr lang="en-US">
                <a:solidFill>
                  <a:prstClr val="black">
                    <a:tint val="75000"/>
                  </a:prstClr>
                </a:solidFill>
              </a:rPr>
              <a:pPr>
                <a:defRPr/>
              </a:pPr>
              <a:t>8/26/2017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CAB5CB-5632-428D-8E0A-88E9EC2AB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6189146"/>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30250-F441-4722-A8AF-F501A8871D66}" type="datetimeFigureOut">
              <a:rPr lang="en-US">
                <a:solidFill>
                  <a:prstClr val="black">
                    <a:tint val="75000"/>
                  </a:prstClr>
                </a:solidFill>
              </a:rPr>
              <a:pPr>
                <a:defRPr/>
              </a:pPr>
              <a:t>8/26/2017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BFD85-A243-46C4-AF56-667CCB6198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1790255"/>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A175-4FBC-4678-A45F-5C8C928E6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19B1D-8534-4AE8-8B17-49D53A919E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C838-D3BE-4C64-8C9B-8CCD8C653E14}"/>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5" name="Footer Placeholder 4">
            <a:extLst>
              <a:ext uri="{FF2B5EF4-FFF2-40B4-BE49-F238E27FC236}">
                <a16:creationId xmlns:a16="http://schemas.microsoft.com/office/drawing/2014/main" id="{8E688C92-6850-4437-9DF8-C25F858F141F}"/>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6" name="Slide Number Placeholder 5">
            <a:extLst>
              <a:ext uri="{FF2B5EF4-FFF2-40B4-BE49-F238E27FC236}">
                <a16:creationId xmlns:a16="http://schemas.microsoft.com/office/drawing/2014/main" id="{A0ACD07F-998F-418F-93DB-74D42FFE5E95}"/>
              </a:ext>
            </a:extLst>
          </p:cNvPr>
          <p:cNvSpPr>
            <a:spLocks noGrp="1"/>
          </p:cNvSpPr>
          <p:nvPr>
            <p:ph type="sldNum" sz="quarter" idx="12"/>
          </p:nvPr>
        </p:nvSpPr>
        <p:spPr/>
        <p:txBody>
          <a:bodyPr/>
          <a:lstStyle>
            <a:lvl1pPr>
              <a:defRPr/>
            </a:lvl1pPr>
          </a:lstStyle>
          <a:p>
            <a:fld id="{F9EFC7CC-4EF5-47E0-A290-41AE34ED03D9}"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235849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94C23-693A-4BCD-90B4-3BC4651D1FAC}" type="datetimeFigureOut">
              <a:rPr lang="en-US">
                <a:solidFill>
                  <a:prstClr val="black">
                    <a:tint val="75000"/>
                  </a:prstClr>
                </a:solidFill>
              </a:rPr>
              <a:pPr>
                <a:defRPr/>
              </a:pPr>
              <a:t>8/26/2017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FA9790-C82D-417B-801C-2D99C74510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8579113"/>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A77083-F8E7-4401-82A5-8CC051392A1B}" type="datetimeFigureOut">
              <a:rPr lang="en-US">
                <a:solidFill>
                  <a:prstClr val="black">
                    <a:tint val="75000"/>
                  </a:prstClr>
                </a:solidFill>
              </a:rPr>
              <a:pPr>
                <a:defRPr/>
              </a:pPr>
              <a:t>8/26/2017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2DBE1C-2F01-4594-A32E-81ED1685BD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7222617"/>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93C3CD-FEDB-49AC-B5E3-C4B111C401EB}" type="datetimeFigureOut">
              <a:rPr lang="en-US">
                <a:solidFill>
                  <a:prstClr val="black">
                    <a:tint val="75000"/>
                  </a:prstClr>
                </a:solidFill>
              </a:rPr>
              <a:pPr>
                <a:defRPr/>
              </a:pPr>
              <a:t>8/26/2017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6E22F4-824E-4847-A3AC-46257D322C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708425"/>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9C83E2-5CA0-43A8-9767-B7326F670501}" type="datetimeFigureOut">
              <a:rPr lang="en-US">
                <a:solidFill>
                  <a:prstClr val="black">
                    <a:tint val="75000"/>
                  </a:prstClr>
                </a:solidFill>
              </a:rPr>
              <a:pPr>
                <a:defRPr/>
              </a:pPr>
              <a:t>8/26/2017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DDDF4A-092A-45B5-AB1C-3314B1CDBB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8318264"/>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A78872-A8FE-4E61-B58E-19188174F7CB}" type="datetimeFigureOut">
              <a:rPr lang="en-US">
                <a:solidFill>
                  <a:prstClr val="black">
                    <a:tint val="75000"/>
                  </a:prstClr>
                </a:solidFill>
              </a:rPr>
              <a:pPr>
                <a:defRPr/>
              </a:pPr>
              <a:t>8/26/2017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8005AD-A8BE-4BD5-8D0D-44477C66B2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2980171"/>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3FD6-5B5B-4FA5-B726-420E285A53F3}"/>
              </a:ext>
            </a:extLst>
          </p:cNvPr>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1C66-E5E5-475B-B7E9-0513C330883B}"/>
              </a:ext>
            </a:extLst>
          </p:cNvPr>
          <p:cNvSpPr>
            <a:spLocks noGrp="1"/>
          </p:cNvSpPr>
          <p:nvPr>
            <p:ph type="body" idx="1"/>
          </p:nvPr>
        </p:nvSpPr>
        <p:spPr>
          <a:xfrm>
            <a:off x="831851" y="4589467"/>
            <a:ext cx="10515600" cy="1500187"/>
          </a:xfrm>
        </p:spPr>
        <p:txBody>
          <a:bodyPr/>
          <a:lstStyle>
            <a:lvl1pPr marL="0" indent="0">
              <a:buNone/>
              <a:defRPr sz="2400"/>
            </a:lvl1pPr>
            <a:lvl2pPr marL="456535" indent="0">
              <a:buNone/>
              <a:defRPr sz="2000"/>
            </a:lvl2pPr>
            <a:lvl3pPr marL="913074" indent="0">
              <a:buNone/>
              <a:defRPr sz="1800"/>
            </a:lvl3pPr>
            <a:lvl4pPr marL="1369612" indent="0">
              <a:buNone/>
              <a:defRPr sz="1600"/>
            </a:lvl4pPr>
            <a:lvl5pPr marL="1826147" indent="0">
              <a:buNone/>
              <a:defRPr sz="1600"/>
            </a:lvl5pPr>
            <a:lvl6pPr marL="2282685" indent="0">
              <a:buNone/>
              <a:defRPr sz="1600"/>
            </a:lvl6pPr>
            <a:lvl7pPr marL="2739222" indent="0">
              <a:buNone/>
              <a:defRPr sz="1600"/>
            </a:lvl7pPr>
            <a:lvl8pPr marL="3195752" indent="0">
              <a:buNone/>
              <a:defRPr sz="1600"/>
            </a:lvl8pPr>
            <a:lvl9pPr marL="3652294"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98B4831-E91C-49DB-96F5-57635D1F1274}"/>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5" name="Footer Placeholder 4">
            <a:extLst>
              <a:ext uri="{FF2B5EF4-FFF2-40B4-BE49-F238E27FC236}">
                <a16:creationId xmlns:a16="http://schemas.microsoft.com/office/drawing/2014/main" id="{B69DC400-6834-42C6-B426-600622F4E1DD}"/>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6" name="Slide Number Placeholder 5">
            <a:extLst>
              <a:ext uri="{FF2B5EF4-FFF2-40B4-BE49-F238E27FC236}">
                <a16:creationId xmlns:a16="http://schemas.microsoft.com/office/drawing/2014/main" id="{A6B92B0D-2A37-49B0-A987-ACE356C6A4EB}"/>
              </a:ext>
            </a:extLst>
          </p:cNvPr>
          <p:cNvSpPr>
            <a:spLocks noGrp="1"/>
          </p:cNvSpPr>
          <p:nvPr>
            <p:ph type="sldNum" sz="quarter" idx="12"/>
          </p:nvPr>
        </p:nvSpPr>
        <p:spPr/>
        <p:txBody>
          <a:bodyPr/>
          <a:lstStyle>
            <a:lvl1pPr>
              <a:defRPr/>
            </a:lvl1pPr>
          </a:lstStyle>
          <a:p>
            <a:fld id="{0E6C2518-1E50-476A-A546-1FA49E3BF8EE}"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62281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5776-2DCF-46DB-8764-8AE9B9FE2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9E58F-8CF2-437F-8FC5-2C7484449A86}"/>
              </a:ext>
            </a:extLst>
          </p:cNvPr>
          <p:cNvSpPr>
            <a:spLocks noGrp="1"/>
          </p:cNvSpPr>
          <p:nvPr>
            <p:ph sz="half" idx="1"/>
          </p:nvPr>
        </p:nvSpPr>
        <p:spPr>
          <a:xfrm>
            <a:off x="1390651" y="1304925"/>
            <a:ext cx="5035549" cy="489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1DA39-F294-4CF4-9D07-8DCC56FCD506}"/>
              </a:ext>
            </a:extLst>
          </p:cNvPr>
          <p:cNvSpPr>
            <a:spLocks noGrp="1"/>
          </p:cNvSpPr>
          <p:nvPr>
            <p:ph sz="half" idx="2"/>
          </p:nvPr>
        </p:nvSpPr>
        <p:spPr>
          <a:xfrm>
            <a:off x="6629419" y="1304925"/>
            <a:ext cx="5035551" cy="489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A7C88-5396-4C38-BAB0-70623E128357}"/>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6" name="Footer Placeholder 5">
            <a:extLst>
              <a:ext uri="{FF2B5EF4-FFF2-40B4-BE49-F238E27FC236}">
                <a16:creationId xmlns:a16="http://schemas.microsoft.com/office/drawing/2014/main" id="{93F480F8-3F54-4B75-B43B-15426A1E892B}"/>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7" name="Slide Number Placeholder 6">
            <a:extLst>
              <a:ext uri="{FF2B5EF4-FFF2-40B4-BE49-F238E27FC236}">
                <a16:creationId xmlns:a16="http://schemas.microsoft.com/office/drawing/2014/main" id="{532F8713-DD6B-4FB2-AFFF-5A61B3EEE255}"/>
              </a:ext>
            </a:extLst>
          </p:cNvPr>
          <p:cNvSpPr>
            <a:spLocks noGrp="1"/>
          </p:cNvSpPr>
          <p:nvPr>
            <p:ph type="sldNum" sz="quarter" idx="12"/>
          </p:nvPr>
        </p:nvSpPr>
        <p:spPr/>
        <p:txBody>
          <a:bodyPr/>
          <a:lstStyle>
            <a:lvl1pPr>
              <a:defRPr/>
            </a:lvl1pPr>
          </a:lstStyle>
          <a:p>
            <a:fld id="{1C3B61F0-35D6-4310-8348-CCBF965CE17D}"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6169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DCA8-E48D-4CE6-95D6-BD84985E53CF}"/>
              </a:ext>
            </a:extLst>
          </p:cNvPr>
          <p:cNvSpPr>
            <a:spLocks noGrp="1"/>
          </p:cNvSpPr>
          <p:nvPr>
            <p:ph type="title"/>
          </p:nvPr>
        </p:nvSpPr>
        <p:spPr>
          <a:xfrm>
            <a:off x="840321"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84800D-D0FC-4B95-B160-93E38326298E}"/>
              </a:ext>
            </a:extLst>
          </p:cNvPr>
          <p:cNvSpPr>
            <a:spLocks noGrp="1"/>
          </p:cNvSpPr>
          <p:nvPr>
            <p:ph type="body" idx="1"/>
          </p:nvPr>
        </p:nvSpPr>
        <p:spPr>
          <a:xfrm>
            <a:off x="840318" y="1681163"/>
            <a:ext cx="5158316" cy="823912"/>
          </a:xfrm>
        </p:spPr>
        <p:txBody>
          <a:bodyPr anchor="b"/>
          <a:lstStyle>
            <a:lvl1pPr marL="0" indent="0">
              <a:buNone/>
              <a:defRPr sz="2400" b="1"/>
            </a:lvl1pPr>
            <a:lvl2pPr marL="456535" indent="0">
              <a:buNone/>
              <a:defRPr sz="2000" b="1"/>
            </a:lvl2pPr>
            <a:lvl3pPr marL="913074" indent="0">
              <a:buNone/>
              <a:defRPr sz="1800" b="1"/>
            </a:lvl3pPr>
            <a:lvl4pPr marL="1369612" indent="0">
              <a:buNone/>
              <a:defRPr sz="1600" b="1"/>
            </a:lvl4pPr>
            <a:lvl5pPr marL="1826147" indent="0">
              <a:buNone/>
              <a:defRPr sz="1600" b="1"/>
            </a:lvl5pPr>
            <a:lvl6pPr marL="2282685" indent="0">
              <a:buNone/>
              <a:defRPr sz="1600" b="1"/>
            </a:lvl6pPr>
            <a:lvl7pPr marL="2739222" indent="0">
              <a:buNone/>
              <a:defRPr sz="1600" b="1"/>
            </a:lvl7pPr>
            <a:lvl8pPr marL="3195752" indent="0">
              <a:buNone/>
              <a:defRPr sz="1600" b="1"/>
            </a:lvl8pPr>
            <a:lvl9pPr marL="3652294"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5E2611-42EE-4DA0-A46B-481BE23ABFB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3915D-E232-4A31-8D64-9B39B766DBC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6535" indent="0">
              <a:buNone/>
              <a:defRPr sz="2000" b="1"/>
            </a:lvl2pPr>
            <a:lvl3pPr marL="913074" indent="0">
              <a:buNone/>
              <a:defRPr sz="1800" b="1"/>
            </a:lvl3pPr>
            <a:lvl4pPr marL="1369612" indent="0">
              <a:buNone/>
              <a:defRPr sz="1600" b="1"/>
            </a:lvl4pPr>
            <a:lvl5pPr marL="1826147" indent="0">
              <a:buNone/>
              <a:defRPr sz="1600" b="1"/>
            </a:lvl5pPr>
            <a:lvl6pPr marL="2282685" indent="0">
              <a:buNone/>
              <a:defRPr sz="1600" b="1"/>
            </a:lvl6pPr>
            <a:lvl7pPr marL="2739222" indent="0">
              <a:buNone/>
              <a:defRPr sz="1600" b="1"/>
            </a:lvl7pPr>
            <a:lvl8pPr marL="3195752" indent="0">
              <a:buNone/>
              <a:defRPr sz="1600" b="1"/>
            </a:lvl8pPr>
            <a:lvl9pPr marL="3652294"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8843D0-4726-4198-A2C2-D3C020D93F37}"/>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01A8B-AE87-4767-904F-A68E3918D6D2}"/>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8" name="Footer Placeholder 7">
            <a:extLst>
              <a:ext uri="{FF2B5EF4-FFF2-40B4-BE49-F238E27FC236}">
                <a16:creationId xmlns:a16="http://schemas.microsoft.com/office/drawing/2014/main" id="{59829EFB-D1D9-499A-A500-7CE6D84CEBB0}"/>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9" name="Slide Number Placeholder 8">
            <a:extLst>
              <a:ext uri="{FF2B5EF4-FFF2-40B4-BE49-F238E27FC236}">
                <a16:creationId xmlns:a16="http://schemas.microsoft.com/office/drawing/2014/main" id="{DCE5B2E2-0F95-4767-B3C8-86F9DB9BE6A3}"/>
              </a:ext>
            </a:extLst>
          </p:cNvPr>
          <p:cNvSpPr>
            <a:spLocks noGrp="1"/>
          </p:cNvSpPr>
          <p:nvPr>
            <p:ph type="sldNum" sz="quarter" idx="12"/>
          </p:nvPr>
        </p:nvSpPr>
        <p:spPr/>
        <p:txBody>
          <a:bodyPr/>
          <a:lstStyle>
            <a:lvl1pPr>
              <a:defRPr/>
            </a:lvl1pPr>
          </a:lstStyle>
          <a:p>
            <a:fld id="{AE8E4ED5-3BAB-4F8B-8A5F-70653162F36D}"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21308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2A5C-C064-4526-B436-19BA5401B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F77FDA-8275-495F-8890-D108A8EED542}"/>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4" name="Footer Placeholder 3">
            <a:extLst>
              <a:ext uri="{FF2B5EF4-FFF2-40B4-BE49-F238E27FC236}">
                <a16:creationId xmlns:a16="http://schemas.microsoft.com/office/drawing/2014/main" id="{7225D3B8-03A4-435D-92D4-457751110BCD}"/>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5" name="Slide Number Placeholder 4">
            <a:extLst>
              <a:ext uri="{FF2B5EF4-FFF2-40B4-BE49-F238E27FC236}">
                <a16:creationId xmlns:a16="http://schemas.microsoft.com/office/drawing/2014/main" id="{0881F7CD-A280-488D-999A-B74652B48DD9}"/>
              </a:ext>
            </a:extLst>
          </p:cNvPr>
          <p:cNvSpPr>
            <a:spLocks noGrp="1"/>
          </p:cNvSpPr>
          <p:nvPr>
            <p:ph type="sldNum" sz="quarter" idx="12"/>
          </p:nvPr>
        </p:nvSpPr>
        <p:spPr/>
        <p:txBody>
          <a:bodyPr/>
          <a:lstStyle>
            <a:lvl1pPr>
              <a:defRPr/>
            </a:lvl1pPr>
          </a:lstStyle>
          <a:p>
            <a:fld id="{199A64EA-2AC6-4BA1-9CFE-D6410AC8750C}"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2733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0AAA7-D1ED-4BC4-8677-E1BCCCDC9044}"/>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3" name="Footer Placeholder 2">
            <a:extLst>
              <a:ext uri="{FF2B5EF4-FFF2-40B4-BE49-F238E27FC236}">
                <a16:creationId xmlns:a16="http://schemas.microsoft.com/office/drawing/2014/main" id="{0D8DC179-C00D-456E-9F4B-954EC01001B6}"/>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4" name="Slide Number Placeholder 3">
            <a:extLst>
              <a:ext uri="{FF2B5EF4-FFF2-40B4-BE49-F238E27FC236}">
                <a16:creationId xmlns:a16="http://schemas.microsoft.com/office/drawing/2014/main" id="{BB2A2DB3-E4F4-4F56-B4D2-8181FC06A88A}"/>
              </a:ext>
            </a:extLst>
          </p:cNvPr>
          <p:cNvSpPr>
            <a:spLocks noGrp="1"/>
          </p:cNvSpPr>
          <p:nvPr>
            <p:ph type="sldNum" sz="quarter" idx="12"/>
          </p:nvPr>
        </p:nvSpPr>
        <p:spPr/>
        <p:txBody>
          <a:bodyPr/>
          <a:lstStyle>
            <a:lvl1pPr>
              <a:defRPr/>
            </a:lvl1pPr>
          </a:lstStyle>
          <a:p>
            <a:fld id="{A89B3A7D-3220-40F0-A947-BA55423A5BB7}"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22271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9340-57EF-40A1-BF29-5B1B5E7BDAB9}"/>
              </a:ext>
            </a:extLst>
          </p:cNvPr>
          <p:cNvSpPr>
            <a:spLocks noGrp="1"/>
          </p:cNvSpPr>
          <p:nvPr>
            <p:ph type="title"/>
          </p:nvPr>
        </p:nvSpPr>
        <p:spPr>
          <a:xfrm>
            <a:off x="840319" y="457200"/>
            <a:ext cx="393276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DB24C-5BE1-41D8-A7E8-DFA476E2885F}"/>
              </a:ext>
            </a:extLst>
          </p:cNvPr>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D7A38F-B7C2-4E60-9BD7-4E71EC831BA2}"/>
              </a:ext>
            </a:extLst>
          </p:cNvPr>
          <p:cNvSpPr>
            <a:spLocks noGrp="1"/>
          </p:cNvSpPr>
          <p:nvPr>
            <p:ph type="body" sz="half" idx="2"/>
          </p:nvPr>
        </p:nvSpPr>
        <p:spPr>
          <a:xfrm>
            <a:off x="840319" y="2057400"/>
            <a:ext cx="3932767" cy="3811588"/>
          </a:xfrm>
        </p:spPr>
        <p:txBody>
          <a:bodyPr/>
          <a:lstStyle>
            <a:lvl1pPr marL="0" indent="0">
              <a:buNone/>
              <a:defRPr sz="1600"/>
            </a:lvl1pPr>
            <a:lvl2pPr marL="456535" indent="0">
              <a:buNone/>
              <a:defRPr sz="1400"/>
            </a:lvl2pPr>
            <a:lvl3pPr marL="913074" indent="0">
              <a:buNone/>
              <a:defRPr sz="1200"/>
            </a:lvl3pPr>
            <a:lvl4pPr marL="1369612" indent="0">
              <a:buNone/>
              <a:defRPr sz="1000"/>
            </a:lvl4pPr>
            <a:lvl5pPr marL="1826147" indent="0">
              <a:buNone/>
              <a:defRPr sz="1000"/>
            </a:lvl5pPr>
            <a:lvl6pPr marL="2282685" indent="0">
              <a:buNone/>
              <a:defRPr sz="1000"/>
            </a:lvl6pPr>
            <a:lvl7pPr marL="2739222" indent="0">
              <a:buNone/>
              <a:defRPr sz="1000"/>
            </a:lvl7pPr>
            <a:lvl8pPr marL="3195752" indent="0">
              <a:buNone/>
              <a:defRPr sz="1000"/>
            </a:lvl8pPr>
            <a:lvl9pPr marL="3652294"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2086C6-75BD-4F32-85CB-7C0DC502A771}"/>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6" name="Footer Placeholder 5">
            <a:extLst>
              <a:ext uri="{FF2B5EF4-FFF2-40B4-BE49-F238E27FC236}">
                <a16:creationId xmlns:a16="http://schemas.microsoft.com/office/drawing/2014/main" id="{4BEDFE44-908D-441E-B995-136DD533B856}"/>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7" name="Slide Number Placeholder 6">
            <a:extLst>
              <a:ext uri="{FF2B5EF4-FFF2-40B4-BE49-F238E27FC236}">
                <a16:creationId xmlns:a16="http://schemas.microsoft.com/office/drawing/2014/main" id="{2E89096F-90E8-47E5-87FA-20491AACDFC4}"/>
              </a:ext>
            </a:extLst>
          </p:cNvPr>
          <p:cNvSpPr>
            <a:spLocks noGrp="1"/>
          </p:cNvSpPr>
          <p:nvPr>
            <p:ph type="sldNum" sz="quarter" idx="12"/>
          </p:nvPr>
        </p:nvSpPr>
        <p:spPr/>
        <p:txBody>
          <a:bodyPr/>
          <a:lstStyle>
            <a:lvl1pPr>
              <a:defRPr/>
            </a:lvl1pPr>
          </a:lstStyle>
          <a:p>
            <a:fld id="{6B0CF003-FEC1-4D3C-9F86-5A6A37C29570}"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3739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1767-6DF1-4F86-9AA7-9AFDEB0B78B4}"/>
              </a:ext>
            </a:extLst>
          </p:cNvPr>
          <p:cNvSpPr>
            <a:spLocks noGrp="1"/>
          </p:cNvSpPr>
          <p:nvPr>
            <p:ph type="title"/>
          </p:nvPr>
        </p:nvSpPr>
        <p:spPr>
          <a:xfrm>
            <a:off x="840319" y="457200"/>
            <a:ext cx="393276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19F2A-B253-418E-844E-2A1DD5CD0589}"/>
              </a:ext>
            </a:extLst>
          </p:cNvPr>
          <p:cNvSpPr>
            <a:spLocks noGrp="1"/>
          </p:cNvSpPr>
          <p:nvPr>
            <p:ph type="pic" idx="1"/>
          </p:nvPr>
        </p:nvSpPr>
        <p:spPr>
          <a:xfrm>
            <a:off x="5183717" y="987440"/>
            <a:ext cx="6172200" cy="4873625"/>
          </a:xfrm>
        </p:spPr>
        <p:txBody>
          <a:bodyPr/>
          <a:lstStyle>
            <a:lvl1pPr marL="0" indent="0">
              <a:buNone/>
              <a:defRPr sz="3200"/>
            </a:lvl1pPr>
            <a:lvl2pPr marL="456535" indent="0">
              <a:buNone/>
              <a:defRPr sz="2800"/>
            </a:lvl2pPr>
            <a:lvl3pPr marL="913074" indent="0">
              <a:buNone/>
              <a:defRPr sz="2400"/>
            </a:lvl3pPr>
            <a:lvl4pPr marL="1369612" indent="0">
              <a:buNone/>
              <a:defRPr sz="2000"/>
            </a:lvl4pPr>
            <a:lvl5pPr marL="1826147" indent="0">
              <a:buNone/>
              <a:defRPr sz="2000"/>
            </a:lvl5pPr>
            <a:lvl6pPr marL="2282685" indent="0">
              <a:buNone/>
              <a:defRPr sz="2000"/>
            </a:lvl6pPr>
            <a:lvl7pPr marL="2739222" indent="0">
              <a:buNone/>
              <a:defRPr sz="2000"/>
            </a:lvl7pPr>
            <a:lvl8pPr marL="3195752" indent="0">
              <a:buNone/>
              <a:defRPr sz="2000"/>
            </a:lvl8pPr>
            <a:lvl9pPr marL="3652294"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7E36113-55E6-4631-91F9-F333DE17D05B}"/>
              </a:ext>
            </a:extLst>
          </p:cNvPr>
          <p:cNvSpPr>
            <a:spLocks noGrp="1"/>
          </p:cNvSpPr>
          <p:nvPr>
            <p:ph type="body" sz="half" idx="2"/>
          </p:nvPr>
        </p:nvSpPr>
        <p:spPr>
          <a:xfrm>
            <a:off x="840319" y="2057400"/>
            <a:ext cx="3932767" cy="3811588"/>
          </a:xfrm>
        </p:spPr>
        <p:txBody>
          <a:bodyPr/>
          <a:lstStyle>
            <a:lvl1pPr marL="0" indent="0">
              <a:buNone/>
              <a:defRPr sz="1600"/>
            </a:lvl1pPr>
            <a:lvl2pPr marL="456535" indent="0">
              <a:buNone/>
              <a:defRPr sz="1400"/>
            </a:lvl2pPr>
            <a:lvl3pPr marL="913074" indent="0">
              <a:buNone/>
              <a:defRPr sz="1200"/>
            </a:lvl3pPr>
            <a:lvl4pPr marL="1369612" indent="0">
              <a:buNone/>
              <a:defRPr sz="1000"/>
            </a:lvl4pPr>
            <a:lvl5pPr marL="1826147" indent="0">
              <a:buNone/>
              <a:defRPr sz="1000"/>
            </a:lvl5pPr>
            <a:lvl6pPr marL="2282685" indent="0">
              <a:buNone/>
              <a:defRPr sz="1000"/>
            </a:lvl6pPr>
            <a:lvl7pPr marL="2739222" indent="0">
              <a:buNone/>
              <a:defRPr sz="1000"/>
            </a:lvl7pPr>
            <a:lvl8pPr marL="3195752" indent="0">
              <a:buNone/>
              <a:defRPr sz="1000"/>
            </a:lvl8pPr>
            <a:lvl9pPr marL="3652294"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C23C7-9CE3-4813-855B-54754F45185B}"/>
              </a:ext>
            </a:extLst>
          </p:cNvPr>
          <p:cNvSpPr>
            <a:spLocks noGrp="1"/>
          </p:cNvSpPr>
          <p:nvPr>
            <p:ph type="dt" sz="half" idx="10"/>
          </p:nvPr>
        </p:nvSpPr>
        <p:spPr/>
        <p:txBody>
          <a:bodyPr/>
          <a:lstStyle>
            <a:lvl1pPr>
              <a:defRPr/>
            </a:lvl1pPr>
          </a:lstStyle>
          <a:p>
            <a:endParaRPr lang="en-US" altLang="en-US">
              <a:solidFill>
                <a:srgbClr val="000000"/>
              </a:solidFill>
              <a:latin typeface="Century Schoolbook"/>
            </a:endParaRPr>
          </a:p>
        </p:txBody>
      </p:sp>
      <p:sp>
        <p:nvSpPr>
          <p:cNvPr id="6" name="Footer Placeholder 5">
            <a:extLst>
              <a:ext uri="{FF2B5EF4-FFF2-40B4-BE49-F238E27FC236}">
                <a16:creationId xmlns:a16="http://schemas.microsoft.com/office/drawing/2014/main" id="{D0BF5373-F06E-4A58-9757-6FE980E7DABA}"/>
              </a:ext>
            </a:extLst>
          </p:cNvPr>
          <p:cNvSpPr>
            <a:spLocks noGrp="1"/>
          </p:cNvSpPr>
          <p:nvPr>
            <p:ph type="ftr" sz="quarter" idx="11"/>
          </p:nvPr>
        </p:nvSpPr>
        <p:spPr/>
        <p:txBody>
          <a:bodyPr/>
          <a:lstStyle>
            <a:lvl1pPr>
              <a:defRPr/>
            </a:lvl1pPr>
          </a:lstStyle>
          <a:p>
            <a:endParaRPr lang="en-US" altLang="en-US">
              <a:solidFill>
                <a:srgbClr val="000000"/>
              </a:solidFill>
              <a:latin typeface="Century Schoolbook"/>
            </a:endParaRPr>
          </a:p>
        </p:txBody>
      </p:sp>
      <p:sp>
        <p:nvSpPr>
          <p:cNvPr id="7" name="Slide Number Placeholder 6">
            <a:extLst>
              <a:ext uri="{FF2B5EF4-FFF2-40B4-BE49-F238E27FC236}">
                <a16:creationId xmlns:a16="http://schemas.microsoft.com/office/drawing/2014/main" id="{DBF5761E-138E-4A7F-AE7C-FD24E10A2A7D}"/>
              </a:ext>
            </a:extLst>
          </p:cNvPr>
          <p:cNvSpPr>
            <a:spLocks noGrp="1"/>
          </p:cNvSpPr>
          <p:nvPr>
            <p:ph type="sldNum" sz="quarter" idx="12"/>
          </p:nvPr>
        </p:nvSpPr>
        <p:spPr/>
        <p:txBody>
          <a:bodyPr/>
          <a:lstStyle>
            <a:lvl1pPr>
              <a:defRPr/>
            </a:lvl1pPr>
          </a:lstStyle>
          <a:p>
            <a:fld id="{6299A57F-0DF7-489A-8166-A5BDFEE4AF6B}" type="slidenum">
              <a:rPr lang="en-US" altLang="en-US">
                <a:solidFill>
                  <a:srgbClr val="000000"/>
                </a:solidFill>
                <a:latin typeface="Century Schoolbook"/>
              </a:rPr>
              <a:pPr/>
              <a:t>‹#›</a:t>
            </a:fld>
            <a:endParaRPr lang="en-US" altLang="en-US">
              <a:solidFill>
                <a:srgbClr val="000000"/>
              </a:solidFill>
              <a:latin typeface="Century Schoolbook"/>
            </a:endParaRPr>
          </a:p>
        </p:txBody>
      </p:sp>
    </p:spTree>
    <p:extLst>
      <p:ext uri="{BB962C8B-B14F-4D97-AF65-F5344CB8AC3E}">
        <p14:creationId xmlns:p14="http://schemas.microsoft.com/office/powerpoint/2010/main" val="35480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66D889C-312F-4C5B-85EB-EBD385751676}"/>
              </a:ext>
            </a:extLst>
          </p:cNvPr>
          <p:cNvSpPr>
            <a:spLocks noGrp="1" noChangeArrowheads="1"/>
          </p:cNvSpPr>
          <p:nvPr>
            <p:ph type="title"/>
          </p:nvPr>
        </p:nvSpPr>
        <p:spPr bwMode="auto">
          <a:xfrm>
            <a:off x="1390670" y="225425"/>
            <a:ext cx="10274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301" tIns="45653" rIns="91301" bIns="45653" numCol="1" anchor="b" anchorCtr="0" compatLnSpc="1">
            <a:prstTxWarp prst="textNoShape">
              <a:avLst/>
            </a:prstTxWarp>
          </a:bodyPr>
          <a:lstStyle/>
          <a:p>
            <a:pPr lvl="0"/>
            <a:r>
              <a:rPr lang="en-US" altLang="en-US"/>
              <a:t>Click to edit Master title style</a:t>
            </a:r>
          </a:p>
        </p:txBody>
      </p:sp>
      <p:sp>
        <p:nvSpPr>
          <p:cNvPr id="22531" name="Rectangle 3">
            <a:extLst>
              <a:ext uri="{FF2B5EF4-FFF2-40B4-BE49-F238E27FC236}">
                <a16:creationId xmlns:a16="http://schemas.microsoft.com/office/drawing/2014/main" id="{D426BB36-6B49-4C22-A97F-9D5C6E788729}"/>
              </a:ext>
            </a:extLst>
          </p:cNvPr>
          <p:cNvSpPr>
            <a:spLocks noGrp="1" noChangeArrowheads="1"/>
          </p:cNvSpPr>
          <p:nvPr>
            <p:ph type="body" idx="1"/>
          </p:nvPr>
        </p:nvSpPr>
        <p:spPr bwMode="auto">
          <a:xfrm>
            <a:off x="1390670" y="1304925"/>
            <a:ext cx="102743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3" rIns="91301" bIns="45653"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2" name="Rectangle 4">
            <a:extLst>
              <a:ext uri="{FF2B5EF4-FFF2-40B4-BE49-F238E27FC236}">
                <a16:creationId xmlns:a16="http://schemas.microsoft.com/office/drawing/2014/main" id="{D3015C50-2E4F-4D79-BD47-5FCED1A0FD9D}"/>
              </a:ext>
            </a:extLst>
          </p:cNvPr>
          <p:cNvSpPr>
            <a:spLocks noGrp="1" noChangeArrowheads="1"/>
          </p:cNvSpPr>
          <p:nvPr>
            <p:ph type="dt" sz="half" idx="2"/>
          </p:nvPr>
        </p:nvSpPr>
        <p:spPr bwMode="auto">
          <a:xfrm>
            <a:off x="1390651" y="6308725"/>
            <a:ext cx="2451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3" rIns="91301" bIns="45653" numCol="1" anchor="b" anchorCtr="0" compatLnSpc="1">
            <a:prstTxWarp prst="textNoShape">
              <a:avLst/>
            </a:prstTxWarp>
          </a:bodyPr>
          <a:lstStyle>
            <a:lvl1pPr algn="l">
              <a:defRPr sz="1000">
                <a:latin typeface="+mn-lt"/>
              </a:defRPr>
            </a:lvl1pPr>
          </a:lstStyle>
          <a:p>
            <a:endParaRPr lang="en-US" altLang="en-US">
              <a:solidFill>
                <a:srgbClr val="000000"/>
              </a:solidFill>
              <a:latin typeface="Century Schoolbook"/>
              <a:ea typeface="+mn-ea"/>
              <a:cs typeface="Times New Roman" panose="02020603050405020304" pitchFamily="18" charset="0"/>
            </a:endParaRPr>
          </a:p>
        </p:txBody>
      </p:sp>
      <p:sp>
        <p:nvSpPr>
          <p:cNvPr id="22533" name="Rectangle 5">
            <a:extLst>
              <a:ext uri="{FF2B5EF4-FFF2-40B4-BE49-F238E27FC236}">
                <a16:creationId xmlns:a16="http://schemas.microsoft.com/office/drawing/2014/main" id="{98191637-FB4D-4ED3-B2A6-93E49E988CFE}"/>
              </a:ext>
            </a:extLst>
          </p:cNvPr>
          <p:cNvSpPr>
            <a:spLocks noGrp="1" noChangeArrowheads="1"/>
          </p:cNvSpPr>
          <p:nvPr>
            <p:ph type="ftr" sz="quarter" idx="3"/>
          </p:nvPr>
        </p:nvSpPr>
        <p:spPr bwMode="auto">
          <a:xfrm>
            <a:off x="4072486" y="6308725"/>
            <a:ext cx="4849284"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3" rIns="91301" bIns="45653" numCol="1" anchor="b" anchorCtr="0" compatLnSpc="1">
            <a:prstTxWarp prst="textNoShape">
              <a:avLst/>
            </a:prstTxWarp>
          </a:bodyPr>
          <a:lstStyle>
            <a:lvl1pPr>
              <a:defRPr sz="1000">
                <a:latin typeface="+mn-lt"/>
              </a:defRPr>
            </a:lvl1pPr>
          </a:lstStyle>
          <a:p>
            <a:pPr algn="ctr"/>
            <a:endParaRPr lang="en-US" altLang="en-US">
              <a:solidFill>
                <a:srgbClr val="000000"/>
              </a:solidFill>
              <a:latin typeface="Century Schoolbook"/>
              <a:ea typeface="+mn-ea"/>
              <a:cs typeface="Times New Roman" panose="02020603050405020304" pitchFamily="18" charset="0"/>
            </a:endParaRPr>
          </a:p>
        </p:txBody>
      </p:sp>
      <p:sp>
        <p:nvSpPr>
          <p:cNvPr id="22534" name="Rectangle 6">
            <a:extLst>
              <a:ext uri="{FF2B5EF4-FFF2-40B4-BE49-F238E27FC236}">
                <a16:creationId xmlns:a16="http://schemas.microsoft.com/office/drawing/2014/main" id="{A5C03AF1-31BE-4883-9185-0B8F5CD5D03D}"/>
              </a:ext>
            </a:extLst>
          </p:cNvPr>
          <p:cNvSpPr>
            <a:spLocks noGrp="1" noChangeArrowheads="1"/>
          </p:cNvSpPr>
          <p:nvPr>
            <p:ph type="sldNum" sz="quarter" idx="4"/>
          </p:nvPr>
        </p:nvSpPr>
        <p:spPr bwMode="auto">
          <a:xfrm>
            <a:off x="9124951" y="6308725"/>
            <a:ext cx="2540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3" rIns="91301" bIns="45653" numCol="1" anchor="b" anchorCtr="0" compatLnSpc="1">
            <a:prstTxWarp prst="textNoShape">
              <a:avLst/>
            </a:prstTxWarp>
          </a:bodyPr>
          <a:lstStyle>
            <a:lvl1pPr algn="r">
              <a:defRPr sz="1000">
                <a:latin typeface="+mn-lt"/>
              </a:defRPr>
            </a:lvl1pPr>
          </a:lstStyle>
          <a:p>
            <a:fld id="{88764EAF-68EB-4D05-8213-F85DB7C08A41}" type="slidenum">
              <a:rPr lang="en-US" altLang="en-US">
                <a:solidFill>
                  <a:srgbClr val="000000"/>
                </a:solidFill>
                <a:latin typeface="Century Schoolbook"/>
                <a:ea typeface="+mn-ea"/>
                <a:cs typeface="Times New Roman" panose="02020603050405020304" pitchFamily="18" charset="0"/>
              </a:rPr>
              <a:pPr/>
              <a:t>‹#›</a:t>
            </a:fld>
            <a:endParaRPr lang="en-US" altLang="en-US">
              <a:solidFill>
                <a:srgbClr val="000000"/>
              </a:solidFill>
              <a:latin typeface="Century Schoolbook"/>
              <a:ea typeface="+mn-ea"/>
              <a:cs typeface="Times New Roman" panose="02020603050405020304" pitchFamily="18" charset="0"/>
            </a:endParaRPr>
          </a:p>
        </p:txBody>
      </p:sp>
    </p:spTree>
    <p:extLst>
      <p:ext uri="{BB962C8B-B14F-4D97-AF65-F5344CB8AC3E}">
        <p14:creationId xmlns:p14="http://schemas.microsoft.com/office/powerpoint/2010/main" val="860989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2pPr>
      <a:lvl3pPr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3pPr>
      <a:lvl4pPr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4pPr>
      <a:lvl5pPr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5pPr>
      <a:lvl6pPr marL="456535"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6pPr>
      <a:lvl7pPr marL="913074"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7pPr>
      <a:lvl8pPr marL="1369612"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8pPr>
      <a:lvl9pPr marL="1826147" algn="l" rtl="0" eaLnBrk="1" fontAlgn="base" hangingPunct="1">
        <a:spcBef>
          <a:spcPct val="0"/>
        </a:spcBef>
        <a:spcAft>
          <a:spcPct val="0"/>
        </a:spcAft>
        <a:defRPr sz="3200">
          <a:solidFill>
            <a:schemeClr val="tx1"/>
          </a:solidFill>
          <a:latin typeface="Century Schoolbook" panose="02040604050505020304" pitchFamily="18" charset="0"/>
          <a:cs typeface="Times New Roman" panose="02020603050405020304" pitchFamily="18" charset="0"/>
        </a:defRPr>
      </a:lvl9pPr>
    </p:titleStyle>
    <p:bodyStyle>
      <a:lvl1pPr marL="342402" indent="-342402"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1872" indent="-285336"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2pPr>
      <a:lvl3pPr marL="1141345" indent="-228269" algn="l" rtl="0" eaLnBrk="1" fontAlgn="base" hangingPunct="1">
        <a:spcBef>
          <a:spcPct val="20000"/>
        </a:spcBef>
        <a:spcAft>
          <a:spcPct val="0"/>
        </a:spcAft>
        <a:buClr>
          <a:schemeClr val="tx1"/>
        </a:buClr>
        <a:buChar char="•"/>
        <a:defRPr kern="1200">
          <a:solidFill>
            <a:schemeClr val="tx1"/>
          </a:solidFill>
          <a:latin typeface="+mn-lt"/>
          <a:ea typeface="+mn-ea"/>
          <a:cs typeface="+mn-cs"/>
        </a:defRPr>
      </a:lvl3pPr>
      <a:lvl4pPr marL="1597878" indent="-228269" algn="l" rtl="0" eaLnBrk="1" fontAlgn="base" hangingPunct="1">
        <a:spcBef>
          <a:spcPct val="20000"/>
        </a:spcBef>
        <a:spcAft>
          <a:spcPct val="0"/>
        </a:spcAft>
        <a:buClr>
          <a:schemeClr val="tx1"/>
        </a:buClr>
        <a:buChar char="•"/>
        <a:defRPr sz="1600" kern="1200">
          <a:solidFill>
            <a:schemeClr val="tx1"/>
          </a:solidFill>
          <a:latin typeface="+mn-lt"/>
          <a:ea typeface="+mn-ea"/>
          <a:cs typeface="+mn-cs"/>
        </a:defRPr>
      </a:lvl4pPr>
      <a:lvl5pPr marL="2054417" indent="-228269" algn="l" rtl="0" eaLnBrk="1" fontAlgn="base" hangingPunct="1">
        <a:spcBef>
          <a:spcPct val="20000"/>
        </a:spcBef>
        <a:spcAft>
          <a:spcPct val="0"/>
        </a:spcAft>
        <a:buClr>
          <a:schemeClr val="tx1"/>
        </a:buClr>
        <a:buChar char="•"/>
        <a:defRPr sz="1600" kern="1200">
          <a:solidFill>
            <a:schemeClr val="tx1"/>
          </a:solidFill>
          <a:latin typeface="+mn-lt"/>
          <a:ea typeface="+mn-ea"/>
          <a:cs typeface="+mn-cs"/>
        </a:defRPr>
      </a:lvl5pPr>
      <a:lvl6pPr marL="2510953" indent="-228269" algn="l" defTabSz="9130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491" indent="-228269" algn="l" defTabSz="9130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028" indent="-228269" algn="l" defTabSz="9130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0564" indent="-228269" algn="l" defTabSz="9130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074" rtl="0" eaLnBrk="1" latinLnBrk="0" hangingPunct="1">
        <a:defRPr sz="1800" kern="1200">
          <a:solidFill>
            <a:schemeClr val="tx1"/>
          </a:solidFill>
          <a:latin typeface="+mn-lt"/>
          <a:ea typeface="+mn-ea"/>
          <a:cs typeface="+mn-cs"/>
        </a:defRPr>
      </a:lvl1pPr>
      <a:lvl2pPr marL="456535" algn="l" defTabSz="913074" rtl="0" eaLnBrk="1" latinLnBrk="0" hangingPunct="1">
        <a:defRPr sz="1800" kern="1200">
          <a:solidFill>
            <a:schemeClr val="tx1"/>
          </a:solidFill>
          <a:latin typeface="+mn-lt"/>
          <a:ea typeface="+mn-ea"/>
          <a:cs typeface="+mn-cs"/>
        </a:defRPr>
      </a:lvl2pPr>
      <a:lvl3pPr marL="913074" algn="l" defTabSz="913074" rtl="0" eaLnBrk="1" latinLnBrk="0" hangingPunct="1">
        <a:defRPr sz="1800" kern="1200">
          <a:solidFill>
            <a:schemeClr val="tx1"/>
          </a:solidFill>
          <a:latin typeface="+mn-lt"/>
          <a:ea typeface="+mn-ea"/>
          <a:cs typeface="+mn-cs"/>
        </a:defRPr>
      </a:lvl3pPr>
      <a:lvl4pPr marL="1369612" algn="l" defTabSz="913074" rtl="0" eaLnBrk="1" latinLnBrk="0" hangingPunct="1">
        <a:defRPr sz="1800" kern="1200">
          <a:solidFill>
            <a:schemeClr val="tx1"/>
          </a:solidFill>
          <a:latin typeface="+mn-lt"/>
          <a:ea typeface="+mn-ea"/>
          <a:cs typeface="+mn-cs"/>
        </a:defRPr>
      </a:lvl4pPr>
      <a:lvl5pPr marL="1826147" algn="l" defTabSz="913074" rtl="0" eaLnBrk="1" latinLnBrk="0" hangingPunct="1">
        <a:defRPr sz="1800" kern="1200">
          <a:solidFill>
            <a:schemeClr val="tx1"/>
          </a:solidFill>
          <a:latin typeface="+mn-lt"/>
          <a:ea typeface="+mn-ea"/>
          <a:cs typeface="+mn-cs"/>
        </a:defRPr>
      </a:lvl5pPr>
      <a:lvl6pPr marL="2282685" algn="l" defTabSz="913074" rtl="0" eaLnBrk="1" latinLnBrk="0" hangingPunct="1">
        <a:defRPr sz="1800" kern="1200">
          <a:solidFill>
            <a:schemeClr val="tx1"/>
          </a:solidFill>
          <a:latin typeface="+mn-lt"/>
          <a:ea typeface="+mn-ea"/>
          <a:cs typeface="+mn-cs"/>
        </a:defRPr>
      </a:lvl6pPr>
      <a:lvl7pPr marL="2739222" algn="l" defTabSz="913074" rtl="0" eaLnBrk="1" latinLnBrk="0" hangingPunct="1">
        <a:defRPr sz="1800" kern="1200">
          <a:solidFill>
            <a:schemeClr val="tx1"/>
          </a:solidFill>
          <a:latin typeface="+mn-lt"/>
          <a:ea typeface="+mn-ea"/>
          <a:cs typeface="+mn-cs"/>
        </a:defRPr>
      </a:lvl7pPr>
      <a:lvl8pPr marL="3195752" algn="l" defTabSz="913074" rtl="0" eaLnBrk="1" latinLnBrk="0" hangingPunct="1">
        <a:defRPr sz="1800" kern="1200">
          <a:solidFill>
            <a:schemeClr val="tx1"/>
          </a:solidFill>
          <a:latin typeface="+mn-lt"/>
          <a:ea typeface="+mn-ea"/>
          <a:cs typeface="+mn-cs"/>
        </a:defRPr>
      </a:lvl8pPr>
      <a:lvl9pPr marL="3652294" algn="l" defTabSz="9130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1F4429-BBEC-466E-BA78-F9C377D0D275}" type="datetimeFigureOut">
              <a:rPr lang="en-US">
                <a:solidFill>
                  <a:prstClr val="black">
                    <a:tint val="75000"/>
                  </a:prstClr>
                </a:solidFill>
                <a:ea typeface="+mn-ea"/>
              </a:rPr>
              <a:pPr>
                <a:defRPr/>
              </a:pPr>
              <a:t>8/26/2017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71E20E-F0BD-423C-A192-1B82D1532467}"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5714333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url?sa=i&amp;rct=j&amp;q=&amp;esrc=s&amp;source=imgres&amp;cd=&amp;cad=rja&amp;uact=8&amp;ved=0ahUKEwie6umSx9jVAhVX5mMKHUzHC7sQjRwIBw&amp;url=https://petersomervell.wordpress.com/2015/02/20/the-wheat-and-the-weeds/&amp;psig=AFQjCNEcBMoPxItIUCniYhAC6ihhR8GaEA&amp;ust=1502863004564530"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jpeg"/><Relationship Id="rId7" Type="http://schemas.openxmlformats.org/officeDocument/2006/relationships/image" Target="../media/image38.png"/><Relationship Id="rId2"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criptures.lds.org/mark/4/14-20" TargetMode="External"/><Relationship Id="rId2" Type="http://schemas.openxmlformats.org/officeDocument/2006/relationships/hyperlink" Target="http://scriptures.lds.org/matt/13/18-23" TargetMode="Externa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hyperlink" Target="http://scriptures.lds.org/luke/8/11-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30CF7243-79CA-4BE5-BEF5-4327B1D3DA01}"/>
              </a:ext>
            </a:extLst>
          </p:cNvPr>
          <p:cNvSpPr>
            <a:spLocks noGrp="1" noChangeArrowheads="1"/>
          </p:cNvSpPr>
          <p:nvPr>
            <p:ph type="ctrTitle"/>
          </p:nvPr>
        </p:nvSpPr>
        <p:spPr>
          <a:xfrm>
            <a:off x="4572001" y="1828800"/>
            <a:ext cx="5715014" cy="2362200"/>
          </a:xfrm>
        </p:spPr>
        <p:txBody>
          <a:bodyPr/>
          <a:lstStyle/>
          <a:p>
            <a:r>
              <a:rPr lang="en-US" altLang="en-US" sz="4000" dirty="0"/>
              <a:t>A Tour of the Kingdom</a:t>
            </a:r>
          </a:p>
        </p:txBody>
      </p:sp>
      <p:sp>
        <p:nvSpPr>
          <p:cNvPr id="67589" name="Rectangle 5">
            <a:extLst>
              <a:ext uri="{FF2B5EF4-FFF2-40B4-BE49-F238E27FC236}">
                <a16:creationId xmlns:a16="http://schemas.microsoft.com/office/drawing/2014/main" id="{56848934-F201-41AD-8872-0E4CB02D9997}"/>
              </a:ext>
            </a:extLst>
          </p:cNvPr>
          <p:cNvSpPr>
            <a:spLocks noGrp="1" noChangeArrowheads="1"/>
          </p:cNvSpPr>
          <p:nvPr>
            <p:ph type="subTitle" idx="1"/>
          </p:nvPr>
        </p:nvSpPr>
        <p:spPr/>
        <p:txBody>
          <a:bodyPr/>
          <a:lstStyle/>
          <a:p>
            <a:r>
              <a:rPr lang="en-US" altLang="en-US" sz="3200" dirty="0"/>
              <a:t>Rev. </a:t>
            </a:r>
            <a:r>
              <a:rPr lang="en-US" altLang="en-US" sz="3200" dirty="0" err="1"/>
              <a:t>Yot</a:t>
            </a:r>
            <a:r>
              <a:rPr lang="en-US" altLang="en-US" sz="3200" dirty="0"/>
              <a:t> Lee</a:t>
            </a:r>
          </a:p>
          <a:p>
            <a:r>
              <a:rPr lang="en-US" altLang="en-US" sz="3200" dirty="0"/>
              <a:t>Matthew 13:24-30</a:t>
            </a:r>
          </a:p>
        </p:txBody>
      </p:sp>
    </p:spTree>
    <p:extLst>
      <p:ext uri="{BB962C8B-B14F-4D97-AF65-F5344CB8AC3E}">
        <p14:creationId xmlns:p14="http://schemas.microsoft.com/office/powerpoint/2010/main" val="3577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360864" y="457200"/>
            <a:ext cx="5697537" cy="2286000"/>
          </a:xfrm>
        </p:spPr>
        <p:txBody>
          <a:bodyPr/>
          <a:lstStyle/>
          <a:p>
            <a:pPr eaLnBrk="1" hangingPunct="1">
              <a:buFont typeface="Arial" charset="0"/>
              <a:buChar char="•"/>
              <a:defRPr/>
            </a:pPr>
            <a:r>
              <a:rPr lang="en-US" sz="3400" b="1" dirty="0">
                <a:solidFill>
                  <a:schemeClr val="bg1"/>
                </a:solidFill>
                <a:effectLst>
                  <a:outerShdw blurRad="38100" dist="38100" dir="2700000" algn="tl">
                    <a:srgbClr val="000000">
                      <a:alpha val="43137"/>
                    </a:srgbClr>
                  </a:outerShdw>
                </a:effectLst>
              </a:rPr>
              <a:t>The stony ground represents those who receive the Word of God with joy, but do not believe deeply. </a:t>
            </a:r>
          </a:p>
        </p:txBody>
      </p:sp>
      <p:sp>
        <p:nvSpPr>
          <p:cNvPr id="4" name="Content Placeholder 2"/>
          <p:cNvSpPr txBox="1">
            <a:spLocks/>
          </p:cNvSpPr>
          <p:nvPr/>
        </p:nvSpPr>
        <p:spPr bwMode="auto">
          <a:xfrm>
            <a:off x="2057400" y="2592388"/>
            <a:ext cx="7672388" cy="1598612"/>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sz="3400" b="1" dirty="0">
                <a:solidFill>
                  <a:srgbClr val="FFC000"/>
                </a:solidFill>
                <a:effectLst>
                  <a:outerShdw blurRad="38100" dist="38100" dir="2700000" algn="tl">
                    <a:srgbClr val="000000">
                      <a:alpha val="43137"/>
                    </a:srgbClr>
                  </a:outerShdw>
                </a:effectLst>
                <a:latin typeface="Calibri"/>
              </a:rPr>
              <a:t>When they were tempted, they fall away because their belief of the Gospel is not strong.</a:t>
            </a:r>
          </a:p>
        </p:txBody>
      </p:sp>
      <p:pic>
        <p:nvPicPr>
          <p:cNvPr id="5" name="Picture 2" descr="http://www.umassvegetable.org/soil_crop_pest_mgt/disease_mgt/images/corn_stewarts_wilt_plant.jpg"/>
          <p:cNvPicPr>
            <a:picLocks noChangeAspect="1" noChangeArrowheads="1"/>
          </p:cNvPicPr>
          <p:nvPr/>
        </p:nvPicPr>
        <p:blipFill>
          <a:blip r:embed="rId2" cstate="print"/>
          <a:srcRect/>
          <a:stretch>
            <a:fillRect/>
          </a:stretch>
        </p:blipFill>
        <p:spPr bwMode="auto">
          <a:xfrm>
            <a:off x="1905001" y="304800"/>
            <a:ext cx="1941513" cy="1981200"/>
          </a:xfrm>
          <a:prstGeom prst="rect">
            <a:avLst/>
          </a:prstGeom>
          <a:ln>
            <a:noFill/>
          </a:ln>
          <a:effectLst>
            <a:outerShdw blurRad="292100" dist="139700" dir="2700000" algn="tl" rotWithShape="0">
              <a:srgbClr val="333333">
                <a:alpha val="65000"/>
              </a:srgbClr>
            </a:outerShdw>
          </a:effectLst>
          <a:extLst/>
        </p:spPr>
      </p:pic>
      <p:sp>
        <p:nvSpPr>
          <p:cNvPr id="6" name="Content Placeholder 2"/>
          <p:cNvSpPr txBox="1">
            <a:spLocks/>
          </p:cNvSpPr>
          <p:nvPr/>
        </p:nvSpPr>
        <p:spPr bwMode="auto">
          <a:xfrm>
            <a:off x="1905000" y="4114800"/>
            <a:ext cx="4572000" cy="1881188"/>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sz="3400" b="1" dirty="0">
                <a:solidFill>
                  <a:prstClr val="black"/>
                </a:solidFill>
                <a:effectLst>
                  <a:outerShdw blurRad="38100" dist="38100" dir="2700000" algn="tl">
                    <a:srgbClr val="000000">
                      <a:alpha val="43137"/>
                    </a:srgbClr>
                  </a:outerShdw>
                </a:effectLst>
                <a:latin typeface="Calibri"/>
              </a:rPr>
              <a:t>The thorns are the cares and riches of this world that choke the Word of God.  </a:t>
            </a:r>
          </a:p>
        </p:txBody>
      </p:sp>
      <p:pic>
        <p:nvPicPr>
          <p:cNvPr id="15366" name="Picture 6"/>
          <p:cNvPicPr>
            <a:picLocks noChangeAspect="1" noChangeArrowheads="1"/>
          </p:cNvPicPr>
          <p:nvPr/>
        </p:nvPicPr>
        <p:blipFill>
          <a:blip r:embed="rId3" cstate="print"/>
          <a:srcRect b="4279"/>
          <a:stretch>
            <a:fillRect/>
          </a:stretch>
        </p:blipFill>
        <p:spPr bwMode="auto">
          <a:xfrm>
            <a:off x="6858001" y="3962401"/>
            <a:ext cx="3576637" cy="2695575"/>
          </a:xfrm>
          <a:prstGeom prst="rect">
            <a:avLst/>
          </a:prstGeom>
          <a:noFill/>
          <a:ln>
            <a:noFill/>
          </a:ln>
          <a:effectLst>
            <a:outerShdw blurRad="292100" dist="139700" dir="2700000" algn="ctr" rotWithShape="0">
              <a:schemeClr val="tx1">
                <a:lumMod val="75000"/>
                <a:lumOff val="25000"/>
                <a:alpha val="65000"/>
              </a:schemeClr>
            </a:outerShdw>
          </a:effectLst>
          <a:extLst/>
        </p:spPr>
      </p:pic>
    </p:spTree>
    <p:extLst>
      <p:ext uri="{BB962C8B-B14F-4D97-AF65-F5344CB8AC3E}">
        <p14:creationId xmlns:p14="http://schemas.microsoft.com/office/powerpoint/2010/main" val="102577061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1000" fill="hold"/>
                                        <p:tgtEl>
                                          <p:spTgt spid="133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3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314">
                                            <p:txEl>
                                              <p:pRg st="0" end="0"/>
                                            </p:txEl>
                                          </p:spTgt>
                                        </p:tgtEl>
                                      </p:cBhvr>
                                    </p:animEffect>
                                  </p:childTnLst>
                                </p:cTn>
                              </p:par>
                              <p:par>
                                <p:cTn id="11" presetID="42"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strips(downRight)">
                                      <p:cBhvr>
                                        <p:cTn id="20" dur="750"/>
                                        <p:tgtEl>
                                          <p:spTgt spid="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heckerboard(across)">
                                      <p:cBhvr>
                                        <p:cTn id="25" dur="500"/>
                                        <p:tgtEl>
                                          <p:spTgt spid="6">
                                            <p:txEl>
                                              <p:pRg st="0" end="0"/>
                                            </p:txEl>
                                          </p:spTgt>
                                        </p:tgtEl>
                                      </p:cBhvr>
                                    </p:animEffect>
                                  </p:childTnLst>
                                </p:cTn>
                              </p:par>
                              <p:par>
                                <p:cTn id="26" presetID="9" presetClass="entr" presetSubtype="0" fill="hold" nodeType="withEffect">
                                  <p:stCondLst>
                                    <p:cond delay="500"/>
                                  </p:stCondLst>
                                  <p:childTnLst>
                                    <p:set>
                                      <p:cBhvr>
                                        <p:cTn id="27" dur="1" fill="hold">
                                          <p:stCondLst>
                                            <p:cond delay="0"/>
                                          </p:stCondLst>
                                        </p:cTn>
                                        <p:tgtEl>
                                          <p:spTgt spid="15366"/>
                                        </p:tgtEl>
                                        <p:attrNameLst>
                                          <p:attrName>style.visibility</p:attrName>
                                        </p:attrNameLst>
                                      </p:cBhvr>
                                      <p:to>
                                        <p:strVal val="visible"/>
                                      </p:to>
                                    </p:set>
                                    <p:animEffect transition="in" filter="dissolve">
                                      <p:cBhvr>
                                        <p:cTn id="28"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828800" y="381001"/>
            <a:ext cx="4572000" cy="5440363"/>
          </a:xfrm>
        </p:spPr>
        <p:txBody>
          <a:bodyPr/>
          <a:lstStyle/>
          <a:p>
            <a:pPr eaLnBrk="1" hangingPunct="1">
              <a:buFont typeface="Arial" charset="0"/>
              <a:buChar char="•"/>
              <a:defRPr/>
            </a:pPr>
            <a:r>
              <a:rPr lang="en-US" b="1" dirty="0">
                <a:solidFill>
                  <a:schemeClr val="bg1"/>
                </a:solidFill>
                <a:effectLst>
                  <a:outerShdw blurRad="38100" dist="38100" dir="2700000" algn="tl">
                    <a:srgbClr val="000000">
                      <a:alpha val="43137"/>
                    </a:srgbClr>
                  </a:outerShdw>
                </a:effectLst>
                <a:latin typeface="Arial Narrow" pitchFamily="34" charset="0"/>
              </a:rPr>
              <a:t>The good, fertile land represents those who heard the Word of God and sent their roots deep into Gospel soil. </a:t>
            </a:r>
          </a:p>
          <a:p>
            <a:pPr eaLnBrk="1" hangingPunct="1">
              <a:buFont typeface="Arial" charset="0"/>
              <a:buChar char="•"/>
              <a:defRPr/>
            </a:pPr>
            <a:r>
              <a:rPr lang="en-US" b="1" dirty="0">
                <a:effectLst>
                  <a:outerShdw blurRad="38100" dist="38100" dir="2700000" algn="tl">
                    <a:srgbClr val="000000">
                      <a:alpha val="43137"/>
                    </a:srgbClr>
                  </a:outerShdw>
                </a:effectLst>
                <a:latin typeface="Arial Narrow" pitchFamily="34" charset="0"/>
              </a:rPr>
              <a:t>They seek to understand the Word of God and strive to follow Christ’s example</a:t>
            </a:r>
            <a:r>
              <a:rPr lang="en-US" b="1" dirty="0">
                <a:solidFill>
                  <a:schemeClr val="accent6">
                    <a:lumMod val="50000"/>
                  </a:schemeClr>
                </a:solidFill>
                <a:effectLst>
                  <a:outerShdw blurRad="38100" dist="38100" dir="2700000" algn="tl">
                    <a:srgbClr val="000000">
                      <a:alpha val="43137"/>
                    </a:srgbClr>
                  </a:outerShdw>
                </a:effectLst>
                <a:latin typeface="Arial Narrow" pitchFamily="34" charset="0"/>
              </a:rPr>
              <a:t>. </a:t>
            </a:r>
          </a:p>
        </p:txBody>
      </p:sp>
      <p:grpSp>
        <p:nvGrpSpPr>
          <p:cNvPr id="2" name="Group 6"/>
          <p:cNvGrpSpPr>
            <a:grpSpLocks noChangeAspect="1"/>
          </p:cNvGrpSpPr>
          <p:nvPr/>
        </p:nvGrpSpPr>
        <p:grpSpPr bwMode="auto">
          <a:xfrm>
            <a:off x="6653062" y="589066"/>
            <a:ext cx="2302308" cy="1271736"/>
            <a:chOff x="634" y="1224"/>
            <a:chExt cx="4401" cy="2431"/>
          </a:xfrm>
          <a:effectLst>
            <a:outerShdw blurRad="50800" dist="38100" dir="2700000" algn="tl" rotWithShape="0">
              <a:prstClr val="black">
                <a:alpha val="40000"/>
              </a:prstClr>
            </a:outerShdw>
          </a:effectLst>
        </p:grpSpPr>
        <p:sp>
          <p:nvSpPr>
            <p:cNvPr id="148"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9"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0"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1"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2"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3"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4"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5"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rgbClr val="DD9593"/>
                </a:gs>
                <a:gs pos="50000">
                  <a:schemeClr val="accent2">
                    <a:shade val="67500"/>
                    <a:satMod val="115000"/>
                  </a:schemeClr>
                </a:gs>
                <a:gs pos="100000">
                  <a:srgbClr val="7E2624"/>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6"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7"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8"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9"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0"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1"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2"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3"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4"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5"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6"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7"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8"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9"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0"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1"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2"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3"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4"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5"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6"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7"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8"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9"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0"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1"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2"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3"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4"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5"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6"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7"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8"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9"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0"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1"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2"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3"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4"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5"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6"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7"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8"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9"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0"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1"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2"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3"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4"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5"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6"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7"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8"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9"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0"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1"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2"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3"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4"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5"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3" name="Group 6"/>
          <p:cNvGrpSpPr>
            <a:grpSpLocks noChangeAspect="1"/>
          </p:cNvGrpSpPr>
          <p:nvPr/>
        </p:nvGrpSpPr>
        <p:grpSpPr bwMode="auto">
          <a:xfrm flipH="1">
            <a:off x="7313357" y="1409325"/>
            <a:ext cx="2302308" cy="1271736"/>
            <a:chOff x="634" y="1224"/>
            <a:chExt cx="4401" cy="2431"/>
          </a:xfrm>
          <a:effectLst>
            <a:outerShdw blurRad="50800" dist="38100" dir="2700000" algn="tl" rotWithShape="0">
              <a:prstClr val="black">
                <a:alpha val="40000"/>
              </a:prstClr>
            </a:outerShdw>
          </a:effectLst>
        </p:grpSpPr>
        <p:sp>
          <p:nvSpPr>
            <p:cNvPr id="79"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0"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1"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2"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3"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4"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5"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6"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chemeClr val="accent3">
                    <a:lumMod val="40000"/>
                    <a:lumOff val="60000"/>
                  </a:schemeClr>
                </a:gs>
                <a:gs pos="50000">
                  <a:schemeClr val="accent3">
                    <a:lumMod val="75000"/>
                  </a:schemeClr>
                </a:gs>
                <a:gs pos="100000">
                  <a:schemeClr val="accent3">
                    <a:lumMod val="50000"/>
                  </a:schemeClr>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7"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8"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9"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0"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1"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chemeClr val="accent3">
                <a:lumMod val="50000"/>
              </a:schemeClr>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2"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3"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4"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rgbClr val="FAB890"/>
                </a:gs>
                <a:gs pos="16000">
                  <a:srgbClr val="F89E6C"/>
                </a:gs>
                <a:gs pos="100000">
                  <a:srgbClr val="EB5B0B"/>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5"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6"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7"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8"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9"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0"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1"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2"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3"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4"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5"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6"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7"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8"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9"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0"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1"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2"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3"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4"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5"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6"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7"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8"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9"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0"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1"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2"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3"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4"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5"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6"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7"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8"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9"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0"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1"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2"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3"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4"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5"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6"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7"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8"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9"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0"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1"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2"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3"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4"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5"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6"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4" name="Group 6"/>
          <p:cNvGrpSpPr>
            <a:grpSpLocks noChangeAspect="1"/>
          </p:cNvGrpSpPr>
          <p:nvPr/>
        </p:nvGrpSpPr>
        <p:grpSpPr bwMode="auto">
          <a:xfrm>
            <a:off x="6681674" y="2362789"/>
            <a:ext cx="2302308" cy="1271736"/>
            <a:chOff x="634" y="1224"/>
            <a:chExt cx="4401" cy="2431"/>
          </a:xfrm>
          <a:effectLst>
            <a:outerShdw blurRad="50800" dist="38100" dir="2700000" algn="tl" rotWithShape="0">
              <a:prstClr val="black">
                <a:alpha val="40000"/>
              </a:prstClr>
            </a:outerShdw>
          </a:effectLst>
        </p:grpSpPr>
        <p:sp>
          <p:nvSpPr>
            <p:cNvPr id="10"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chemeClr val="accent3">
                    <a:lumMod val="40000"/>
                    <a:lumOff val="60000"/>
                  </a:schemeClr>
                </a:gs>
                <a:gs pos="50000">
                  <a:schemeClr val="accent3">
                    <a:lumMod val="75000"/>
                  </a:schemeClr>
                </a:gs>
                <a:gs pos="100000">
                  <a:schemeClr val="accent3">
                    <a:lumMod val="50000"/>
                  </a:schemeClr>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3"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4"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5"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6"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7"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8"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9"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0"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1"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2"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3"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4"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5"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6"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7"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8"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9"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0"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1"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2"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3"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4"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5"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6"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7"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8"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9"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0"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1"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2"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3"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4"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5"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6"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7"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5" name="Group 6"/>
          <p:cNvGrpSpPr>
            <a:grpSpLocks noChangeAspect="1"/>
          </p:cNvGrpSpPr>
          <p:nvPr/>
        </p:nvGrpSpPr>
        <p:grpSpPr bwMode="auto">
          <a:xfrm flipH="1">
            <a:off x="7230571" y="3285801"/>
            <a:ext cx="2302308" cy="1271736"/>
            <a:chOff x="634" y="1224"/>
            <a:chExt cx="4401" cy="2431"/>
          </a:xfrm>
          <a:effectLst>
            <a:outerShdw blurRad="50800" dist="38100" dir="2700000" algn="tl" rotWithShape="0">
              <a:prstClr val="black">
                <a:alpha val="40000"/>
              </a:prstClr>
            </a:outerShdw>
          </a:effectLst>
        </p:grpSpPr>
        <p:sp>
          <p:nvSpPr>
            <p:cNvPr id="217"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8"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9"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0"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1"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2"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3"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4"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rgbClr val="DD9593"/>
                </a:gs>
                <a:gs pos="50000">
                  <a:schemeClr val="accent2">
                    <a:shade val="67500"/>
                    <a:satMod val="115000"/>
                  </a:schemeClr>
                </a:gs>
                <a:gs pos="100000">
                  <a:srgbClr val="7E2624"/>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5"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6"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7"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8"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9"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0"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1"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2"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3"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4"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5"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6"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7"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8"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9"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0"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1"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2"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3"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4"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5"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6"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7"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8"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9"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0"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1"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2"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3"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4"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5"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6"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7"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8"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9"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0"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1"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2"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3"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4"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5"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6"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7"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8"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9"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0"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1"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2"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3"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4"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5"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6"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7"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8"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9"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0"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1"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2"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3"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4"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6" name="Group 6"/>
          <p:cNvGrpSpPr>
            <a:grpSpLocks noChangeAspect="1"/>
          </p:cNvGrpSpPr>
          <p:nvPr/>
        </p:nvGrpSpPr>
        <p:grpSpPr bwMode="auto">
          <a:xfrm>
            <a:off x="6578878" y="4174294"/>
            <a:ext cx="2302308" cy="1271736"/>
            <a:chOff x="634" y="1224"/>
            <a:chExt cx="4401" cy="2431"/>
          </a:xfrm>
          <a:effectLst>
            <a:outerShdw blurRad="50800" dist="38100" dir="2700000" algn="tl" rotWithShape="0">
              <a:prstClr val="black">
                <a:alpha val="40000"/>
              </a:prstClr>
            </a:outerShdw>
          </a:effectLst>
        </p:grpSpPr>
        <p:sp>
          <p:nvSpPr>
            <p:cNvPr id="286"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7"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8"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9"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0"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1"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2"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3"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rgbClr val="DD9593"/>
                </a:gs>
                <a:gs pos="50000">
                  <a:schemeClr val="accent2">
                    <a:shade val="67500"/>
                    <a:satMod val="115000"/>
                  </a:schemeClr>
                </a:gs>
                <a:gs pos="100000">
                  <a:srgbClr val="7E2624"/>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4"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5"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6"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7"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8"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9"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0"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1"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rgbClr val="F89E6C"/>
                </a:gs>
                <a:gs pos="100000">
                  <a:srgbClr val="EB5B0B"/>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2"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3"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4"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5"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6"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7"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8"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9"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0"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1"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2"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3"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4"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5"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6"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7"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8"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9"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0"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1"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2"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3"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4"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5"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6"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7"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8"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9"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0"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1"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2"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3"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4"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5"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6"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7"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8"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9"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0"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1"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2"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3"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4"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5"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6"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7"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8"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9"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0"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1"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2"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3"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7" name="Group 6"/>
          <p:cNvGrpSpPr>
            <a:grpSpLocks noChangeAspect="1"/>
          </p:cNvGrpSpPr>
          <p:nvPr/>
        </p:nvGrpSpPr>
        <p:grpSpPr bwMode="auto">
          <a:xfrm flipH="1">
            <a:off x="7248489" y="5003776"/>
            <a:ext cx="2302308" cy="1271736"/>
            <a:chOff x="634" y="1224"/>
            <a:chExt cx="4401" cy="2431"/>
          </a:xfrm>
          <a:effectLst>
            <a:outerShdw blurRad="50800" dist="38100" dir="2700000" algn="tl" rotWithShape="0">
              <a:prstClr val="black">
                <a:alpha val="40000"/>
              </a:prstClr>
            </a:outerShdw>
          </a:effectLst>
        </p:grpSpPr>
        <p:sp>
          <p:nvSpPr>
            <p:cNvPr id="355"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6"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7"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8"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9"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0"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1"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2"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chemeClr val="accent3">
                    <a:lumMod val="40000"/>
                    <a:lumOff val="60000"/>
                  </a:schemeClr>
                </a:gs>
                <a:gs pos="50000">
                  <a:schemeClr val="accent3">
                    <a:lumMod val="75000"/>
                  </a:schemeClr>
                </a:gs>
                <a:gs pos="100000">
                  <a:schemeClr val="accent3">
                    <a:lumMod val="50000"/>
                  </a:schemeClr>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3"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4"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5"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6"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7"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8"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9"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0"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1"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2"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3"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4"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5"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6"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7"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8"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9"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0"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1"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2"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3"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4"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5"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6"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7"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8"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9"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0"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1"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2"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3"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4"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5"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6"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7"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8"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9"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0"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1"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2"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3"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4"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5"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6"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7"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8"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9"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0"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1"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2"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3"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4"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5"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6"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7"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8"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9"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0"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1"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2"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spTree>
    <p:extLst>
      <p:ext uri="{BB962C8B-B14F-4D97-AF65-F5344CB8AC3E}">
        <p14:creationId xmlns:p14="http://schemas.microsoft.com/office/powerpoint/2010/main" val="2612348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nodeType="withEffect">
                                  <p:stCondLst>
                                    <p:cond delay="150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par>
                                <p:cTn id="69" presetID="26" presetClass="entr" presetSubtype="0" fill="hold" nodeType="withEffect">
                                  <p:stCondLst>
                                    <p:cond delay="200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580">
                                          <p:stCondLst>
                                            <p:cond delay="0"/>
                                          </p:stCondLst>
                                        </p:cTn>
                                        <p:tgtEl>
                                          <p:spTgt spid="3"/>
                                        </p:tgtEl>
                                      </p:cBhvr>
                                    </p:animEffect>
                                    <p:anim calcmode="lin" valueType="num">
                                      <p:cBhvr>
                                        <p:cTn id="7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gtEl>
                                      </p:cBhvr>
                                      <p:to x="100000" y="60000"/>
                                    </p:animScale>
                                    <p:animScale>
                                      <p:cBhvr>
                                        <p:cTn id="78" dur="166" decel="50000">
                                          <p:stCondLst>
                                            <p:cond delay="676"/>
                                          </p:stCondLst>
                                        </p:cTn>
                                        <p:tgtEl>
                                          <p:spTgt spid="3"/>
                                        </p:tgtEl>
                                      </p:cBhvr>
                                      <p:to x="100000" y="100000"/>
                                    </p:animScale>
                                    <p:animScale>
                                      <p:cBhvr>
                                        <p:cTn id="79" dur="26">
                                          <p:stCondLst>
                                            <p:cond delay="1312"/>
                                          </p:stCondLst>
                                        </p:cTn>
                                        <p:tgtEl>
                                          <p:spTgt spid="3"/>
                                        </p:tgtEl>
                                      </p:cBhvr>
                                      <p:to x="100000" y="80000"/>
                                    </p:animScale>
                                    <p:animScale>
                                      <p:cBhvr>
                                        <p:cTn id="80" dur="166" decel="50000">
                                          <p:stCondLst>
                                            <p:cond delay="1338"/>
                                          </p:stCondLst>
                                        </p:cTn>
                                        <p:tgtEl>
                                          <p:spTgt spid="3"/>
                                        </p:tgtEl>
                                      </p:cBhvr>
                                      <p:to x="100000" y="100000"/>
                                    </p:animScale>
                                    <p:animScale>
                                      <p:cBhvr>
                                        <p:cTn id="81" dur="26">
                                          <p:stCondLst>
                                            <p:cond delay="1642"/>
                                          </p:stCondLst>
                                        </p:cTn>
                                        <p:tgtEl>
                                          <p:spTgt spid="3"/>
                                        </p:tgtEl>
                                      </p:cBhvr>
                                      <p:to x="100000" y="90000"/>
                                    </p:animScale>
                                    <p:animScale>
                                      <p:cBhvr>
                                        <p:cTn id="82" dur="166" decel="50000">
                                          <p:stCondLst>
                                            <p:cond delay="1668"/>
                                          </p:stCondLst>
                                        </p:cTn>
                                        <p:tgtEl>
                                          <p:spTgt spid="3"/>
                                        </p:tgtEl>
                                      </p:cBhvr>
                                      <p:to x="100000" y="100000"/>
                                    </p:animScale>
                                    <p:animScale>
                                      <p:cBhvr>
                                        <p:cTn id="83" dur="26">
                                          <p:stCondLst>
                                            <p:cond delay="1808"/>
                                          </p:stCondLst>
                                        </p:cTn>
                                        <p:tgtEl>
                                          <p:spTgt spid="3"/>
                                        </p:tgtEl>
                                      </p:cBhvr>
                                      <p:to x="100000" y="95000"/>
                                    </p:animScale>
                                    <p:animScale>
                                      <p:cBhvr>
                                        <p:cTn id="84" dur="166" decel="50000">
                                          <p:stCondLst>
                                            <p:cond delay="1834"/>
                                          </p:stCondLst>
                                        </p:cTn>
                                        <p:tgtEl>
                                          <p:spTgt spid="3"/>
                                        </p:tgtEl>
                                      </p:cBhvr>
                                      <p:to x="100000" y="100000"/>
                                    </p:animScale>
                                  </p:childTnLst>
                                </p:cTn>
                              </p:par>
                              <p:par>
                                <p:cTn id="85" presetID="26" presetClass="entr" presetSubtype="0" fill="hold" nodeType="withEffect">
                                  <p:stCondLst>
                                    <p:cond delay="2500"/>
                                  </p:stCondLst>
                                  <p:childTnLst>
                                    <p:set>
                                      <p:cBhvr>
                                        <p:cTn id="86" dur="1" fill="hold">
                                          <p:stCondLst>
                                            <p:cond delay="0"/>
                                          </p:stCondLst>
                                        </p:cTn>
                                        <p:tgtEl>
                                          <p:spTgt spid="2"/>
                                        </p:tgtEl>
                                        <p:attrNameLst>
                                          <p:attrName>style.visibility</p:attrName>
                                        </p:attrNameLst>
                                      </p:cBhvr>
                                      <p:to>
                                        <p:strVal val="visible"/>
                                      </p:to>
                                    </p:set>
                                    <p:animEffect transition="in" filter="wipe(down)">
                                      <p:cBhvr>
                                        <p:cTn id="87" dur="580">
                                          <p:stCondLst>
                                            <p:cond delay="0"/>
                                          </p:stCondLst>
                                        </p:cTn>
                                        <p:tgtEl>
                                          <p:spTgt spid="2"/>
                                        </p:tgtEl>
                                      </p:cBhvr>
                                    </p:animEffect>
                                    <p:anim calcmode="lin" valueType="num">
                                      <p:cBhvr>
                                        <p:cTn id="8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gtEl>
                                      </p:cBhvr>
                                      <p:to x="100000" y="60000"/>
                                    </p:animScale>
                                    <p:animScale>
                                      <p:cBhvr>
                                        <p:cTn id="94" dur="166" decel="50000">
                                          <p:stCondLst>
                                            <p:cond delay="676"/>
                                          </p:stCondLst>
                                        </p:cTn>
                                        <p:tgtEl>
                                          <p:spTgt spid="2"/>
                                        </p:tgtEl>
                                      </p:cBhvr>
                                      <p:to x="100000" y="100000"/>
                                    </p:animScale>
                                    <p:animScale>
                                      <p:cBhvr>
                                        <p:cTn id="95" dur="26">
                                          <p:stCondLst>
                                            <p:cond delay="1312"/>
                                          </p:stCondLst>
                                        </p:cTn>
                                        <p:tgtEl>
                                          <p:spTgt spid="2"/>
                                        </p:tgtEl>
                                      </p:cBhvr>
                                      <p:to x="100000" y="80000"/>
                                    </p:animScale>
                                    <p:animScale>
                                      <p:cBhvr>
                                        <p:cTn id="96" dur="166" decel="50000">
                                          <p:stCondLst>
                                            <p:cond delay="1338"/>
                                          </p:stCondLst>
                                        </p:cTn>
                                        <p:tgtEl>
                                          <p:spTgt spid="2"/>
                                        </p:tgtEl>
                                      </p:cBhvr>
                                      <p:to x="100000" y="100000"/>
                                    </p:animScale>
                                    <p:animScale>
                                      <p:cBhvr>
                                        <p:cTn id="97" dur="26">
                                          <p:stCondLst>
                                            <p:cond delay="1642"/>
                                          </p:stCondLst>
                                        </p:cTn>
                                        <p:tgtEl>
                                          <p:spTgt spid="2"/>
                                        </p:tgtEl>
                                      </p:cBhvr>
                                      <p:to x="100000" y="90000"/>
                                    </p:animScale>
                                    <p:animScale>
                                      <p:cBhvr>
                                        <p:cTn id="98" dur="166" decel="50000">
                                          <p:stCondLst>
                                            <p:cond delay="1668"/>
                                          </p:stCondLst>
                                        </p:cTn>
                                        <p:tgtEl>
                                          <p:spTgt spid="2"/>
                                        </p:tgtEl>
                                      </p:cBhvr>
                                      <p:to x="100000" y="100000"/>
                                    </p:animScale>
                                    <p:animScale>
                                      <p:cBhvr>
                                        <p:cTn id="99" dur="26">
                                          <p:stCondLst>
                                            <p:cond delay="1808"/>
                                          </p:stCondLst>
                                        </p:cTn>
                                        <p:tgtEl>
                                          <p:spTgt spid="2"/>
                                        </p:tgtEl>
                                      </p:cBhvr>
                                      <p:to x="100000" y="95000"/>
                                    </p:animScale>
                                    <p:animScale>
                                      <p:cBhvr>
                                        <p:cTn id="100" dur="166" decel="50000">
                                          <p:stCondLst>
                                            <p:cond delay="1834"/>
                                          </p:stCondLst>
                                        </p:cTn>
                                        <p:tgtEl>
                                          <p:spTgt spid="2"/>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nodeType="clickEffect">
                                  <p:stCondLst>
                                    <p:cond delay="0"/>
                                  </p:stCondLst>
                                  <p:childTnLst>
                                    <p:set>
                                      <p:cBhvr>
                                        <p:cTn id="104" dur="1" fill="hold">
                                          <p:stCondLst>
                                            <p:cond delay="0"/>
                                          </p:stCondLst>
                                        </p:cTn>
                                        <p:tgtEl>
                                          <p:spTgt spid="18434">
                                            <p:txEl>
                                              <p:pRg st="1" end="1"/>
                                            </p:txEl>
                                          </p:spTgt>
                                        </p:tgtEl>
                                        <p:attrNameLst>
                                          <p:attrName>style.visibility</p:attrName>
                                        </p:attrNameLst>
                                      </p:cBhvr>
                                      <p:to>
                                        <p:strVal val="visible"/>
                                      </p:to>
                                    </p:set>
                                    <p:animEffect transition="in" filter="fade">
                                      <p:cBhvr>
                                        <p:cTn id="105"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943601"/>
            <a:ext cx="914400" cy="276225"/>
          </a:xfrm>
          <a:prstGeom prst="rect">
            <a:avLst/>
          </a:prstGeom>
          <a:noFill/>
        </p:spPr>
        <p:txBody>
          <a:bodyPr>
            <a:spAutoFit/>
          </a:bodyPr>
          <a:lstStyle/>
          <a:p>
            <a:pPr fontAlgn="base">
              <a:spcBef>
                <a:spcPct val="0"/>
              </a:spcBef>
              <a:spcAft>
                <a:spcPct val="0"/>
              </a:spcAft>
              <a:defRPr/>
            </a:pPr>
            <a:r>
              <a:rPr lang="en-US" sz="1200" dirty="0" err="1">
                <a:solidFill>
                  <a:srgbClr val="F79646">
                    <a:lumMod val="50000"/>
                  </a:srgbClr>
                </a:solidFill>
                <a:latin typeface="Calibri" pitchFamily="34" charset="0"/>
                <a:ea typeface="MS PGothic" charset="0"/>
                <a:cs typeface="Arial" charset="0"/>
              </a:rPr>
              <a:t>Enr</a:t>
            </a:r>
            <a:r>
              <a:rPr lang="en-US" sz="1200" dirty="0">
                <a:solidFill>
                  <a:srgbClr val="F79646">
                    <a:lumMod val="50000"/>
                  </a:srgbClr>
                </a:solidFill>
                <a:latin typeface="Calibri" pitchFamily="34" charset="0"/>
                <a:ea typeface="MS PGothic" charset="0"/>
                <a:cs typeface="Arial" charset="0"/>
              </a:rPr>
              <a:t>. Act. #1</a:t>
            </a:r>
          </a:p>
        </p:txBody>
      </p:sp>
      <p:graphicFrame>
        <p:nvGraphicFramePr>
          <p:cNvPr id="2" name="Content Placeholder 1"/>
          <p:cNvGraphicFramePr>
            <a:graphicFrameLocks noGrp="1"/>
          </p:cNvGraphicFramePr>
          <p:nvPr>
            <p:ph idx="1"/>
          </p:nvPr>
        </p:nvGraphicFramePr>
        <p:xfrm>
          <a:off x="2476500" y="1241425"/>
          <a:ext cx="7239000" cy="4922836"/>
        </p:xfrm>
        <a:graphic>
          <a:graphicData uri="http://schemas.openxmlformats.org/drawingml/2006/table">
            <a:tbl>
              <a:tblPr firstRow="1" firstCol="1" bandRow="1">
                <a:tableStyleId>{5940675A-B579-460E-94D1-54222C63F5DA}</a:tableStyleId>
              </a:tblPr>
              <a:tblGrid>
                <a:gridCol w="2415619">
                  <a:extLst>
                    <a:ext uri="{9D8B030D-6E8A-4147-A177-3AD203B41FA5}">
                      <a16:colId xmlns:a16="http://schemas.microsoft.com/office/drawing/2014/main" val="20000"/>
                    </a:ext>
                  </a:extLst>
                </a:gridCol>
                <a:gridCol w="4823381">
                  <a:extLst>
                    <a:ext uri="{9D8B030D-6E8A-4147-A177-3AD203B41FA5}">
                      <a16:colId xmlns:a16="http://schemas.microsoft.com/office/drawing/2014/main" val="20001"/>
                    </a:ext>
                  </a:extLst>
                </a:gridCol>
              </a:tblGrid>
              <a:tr h="957134">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Seeds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Gospel of Jesus Christ or the word of God</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0"/>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Soil</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Hearts of those who hear the word</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1"/>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By the way side</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Do not understand</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2"/>
                  </a:ext>
                </a:extLst>
              </a:tr>
              <a:tr h="957134">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Upon stony places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Hear but have no root; become offended easily</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3"/>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Among thorns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Choked by worldly cares and riches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4"/>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Into good ground</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Hear and understand</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5"/>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Fowls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Satan</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6"/>
                  </a:ext>
                </a:extLst>
              </a:tr>
              <a:tr h="501428">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Fruit</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E7BD"/>
                    </a:solidFill>
                  </a:tcPr>
                </a:tc>
                <a:tc>
                  <a:txBody>
                    <a:bodyPr/>
                    <a:lstStyle/>
                    <a:p>
                      <a:pPr marL="0" marR="0" algn="ctr">
                        <a:lnSpc>
                          <a:spcPct val="115000"/>
                        </a:lnSpc>
                        <a:spcBef>
                          <a:spcPts val="0"/>
                        </a:spcBef>
                        <a:spcAft>
                          <a:spcPts val="1000"/>
                        </a:spcAft>
                      </a:pPr>
                      <a:r>
                        <a:rPr lang="en-US" sz="2600" dirty="0">
                          <a:solidFill>
                            <a:schemeClr val="accent6">
                              <a:lumMod val="50000"/>
                            </a:schemeClr>
                          </a:solidFill>
                          <a:effectLst>
                            <a:outerShdw blurRad="38100" dist="38100" dir="2700000" algn="tl">
                              <a:srgbClr val="000000">
                                <a:alpha val="43137"/>
                              </a:srgbClr>
                            </a:outerShdw>
                          </a:effectLst>
                        </a:rPr>
                        <a:t>Good works</a:t>
                      </a:r>
                      <a:endParaRPr lang="en-US" sz="2600" dirty="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a:txBody>
                  <a:tcPr marL="22860" marR="22860" marT="22861" marB="22861" anchor="ctr">
                    <a:lnL w="28575" cap="flat" cmpd="sng" algn="ctr">
                      <a:solidFill>
                        <a:srgbClr val="5C3B00"/>
                      </a:solidFill>
                      <a:prstDash val="solid"/>
                      <a:round/>
                      <a:headEnd type="none" w="med" len="med"/>
                      <a:tailEnd type="none" w="med" len="med"/>
                    </a:lnL>
                    <a:lnR w="28575" cap="flat" cmpd="sng" algn="ctr">
                      <a:solidFill>
                        <a:srgbClr val="5C3B00"/>
                      </a:solidFill>
                      <a:prstDash val="solid"/>
                      <a:round/>
                      <a:headEnd type="none" w="med" len="med"/>
                      <a:tailEnd type="none" w="med" len="med"/>
                    </a:lnR>
                    <a:lnT w="28575" cap="flat" cmpd="sng" algn="ctr">
                      <a:solidFill>
                        <a:srgbClr val="5C3B00"/>
                      </a:solidFill>
                      <a:prstDash val="solid"/>
                      <a:round/>
                      <a:headEnd type="none" w="med" len="med"/>
                      <a:tailEnd type="none" w="med" len="med"/>
                    </a:lnT>
                    <a:lnB w="28575" cap="flat" cmpd="sng" algn="ctr">
                      <a:solidFill>
                        <a:srgbClr val="5C3B00"/>
                      </a:solidFill>
                      <a:prstDash val="solid"/>
                      <a:round/>
                      <a:headEnd type="none" w="med" len="med"/>
                      <a:tailEnd type="none" w="med" len="med"/>
                    </a:lnB>
                    <a:lnTlToBr w="12700" cmpd="sng">
                      <a:noFill/>
                      <a:prstDash val="solid"/>
                    </a:lnTlToBr>
                    <a:lnBlToTr w="12700" cmpd="sng">
                      <a:noFill/>
                      <a:prstDash val="solid"/>
                    </a:lnBlToTr>
                    <a:solidFill>
                      <a:srgbClr val="FFDA97"/>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2286000" y="533400"/>
            <a:ext cx="7620000" cy="707886"/>
          </a:xfrm>
          <a:prstGeom prst="rect">
            <a:avLst/>
          </a:prstGeom>
          <a:noFill/>
        </p:spPr>
        <p:txBody>
          <a:bodyPr>
            <a:spAutoFit/>
          </a:bodyPr>
          <a:lstStyle/>
          <a:p>
            <a:pPr algn="ctr" fontAlgn="base">
              <a:spcBef>
                <a:spcPct val="0"/>
              </a:spcBef>
              <a:spcAft>
                <a:spcPct val="0"/>
              </a:spcAft>
              <a:defRPr/>
            </a:pPr>
            <a:r>
              <a:rPr lang="en-US" sz="4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pitchFamily="34" charset="0"/>
                <a:ea typeface="MS PGothic" charset="0"/>
                <a:cs typeface="Arial" charset="0"/>
              </a:rPr>
              <a:t>The Meaning of the Sower Parable</a:t>
            </a:r>
          </a:p>
        </p:txBody>
      </p:sp>
    </p:spTree>
    <p:extLst>
      <p:ext uri="{BB962C8B-B14F-4D97-AF65-F5344CB8AC3E}">
        <p14:creationId xmlns:p14="http://schemas.microsoft.com/office/powerpoint/2010/main" val="338069927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eart of those who hear the WORD.jpg"/>
          <p:cNvPicPr>
            <a:picLocks noChangeAspect="1"/>
          </p:cNvPicPr>
          <p:nvPr/>
        </p:nvPicPr>
        <p:blipFill>
          <a:blip r:embed="rId2" cstate="print"/>
          <a:srcRect/>
          <a:stretch>
            <a:fillRect/>
          </a:stretch>
        </p:blipFill>
        <p:spPr bwMode="auto">
          <a:xfrm>
            <a:off x="1527175" y="0"/>
            <a:ext cx="9137650" cy="6858000"/>
          </a:xfrm>
          <a:prstGeom prst="rect">
            <a:avLst/>
          </a:prstGeom>
          <a:noFill/>
          <a:ln w="9525">
            <a:noFill/>
            <a:miter lim="800000"/>
            <a:headEnd/>
            <a:tailEnd/>
          </a:ln>
        </p:spPr>
      </p:pic>
    </p:spTree>
    <p:extLst>
      <p:ext uri="{BB962C8B-B14F-4D97-AF65-F5344CB8AC3E}">
        <p14:creationId xmlns:p14="http://schemas.microsoft.com/office/powerpoint/2010/main" val="2554420442"/>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7696200" y="1600200"/>
            <a:ext cx="2819400" cy="4724400"/>
          </a:xfrm>
        </p:spPr>
        <p:txBody>
          <a:bodyPr/>
          <a:lstStyle/>
          <a:p>
            <a:pPr marL="0" indent="0" algn="ctr" eaLnBrk="1" hangingPunct="1">
              <a:buNone/>
              <a:defRPr/>
            </a:pPr>
            <a:r>
              <a:rPr lang="en-US" sz="2400" b="1" dirty="0">
                <a:solidFill>
                  <a:schemeClr val="bg1"/>
                </a:solidFill>
                <a:effectLst>
                  <a:outerShdw blurRad="38100" dist="38100" dir="2700000" algn="tl">
                    <a:srgbClr val="000000">
                      <a:alpha val="43137"/>
                    </a:srgbClr>
                  </a:outerShdw>
                </a:effectLst>
              </a:rPr>
              <a:t>One parable that Jesus taught while He was in Galilee was about wheat and tares (a kind of weed). </a:t>
            </a:r>
          </a:p>
          <a:p>
            <a:pPr eaLnBrk="1" hangingPunct="1">
              <a:buFont typeface="Arial" charset="0"/>
              <a:buChar char="•"/>
              <a:defRPr/>
            </a:pPr>
            <a:endParaRPr lang="en-US" dirty="0"/>
          </a:p>
        </p:txBody>
      </p:sp>
      <p:sp>
        <p:nvSpPr>
          <p:cNvPr id="3" name="Rectangle 2"/>
          <p:cNvSpPr/>
          <p:nvPr/>
        </p:nvSpPr>
        <p:spPr>
          <a:xfrm>
            <a:off x="2362200" y="152401"/>
            <a:ext cx="7315200" cy="646331"/>
          </a:xfrm>
          <a:prstGeom prst="rect">
            <a:avLst/>
          </a:prstGeom>
          <a:solidFill>
            <a:schemeClr val="tx2"/>
          </a:solidFill>
          <a:ln>
            <a:solidFill>
              <a:schemeClr val="bg1"/>
            </a:solidFill>
          </a:ln>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base">
              <a:spcBef>
                <a:spcPct val="0"/>
              </a:spcBef>
              <a:spcAft>
                <a:spcPct val="0"/>
              </a:spcAft>
              <a:defRPr/>
            </a:pPr>
            <a:r>
              <a:rPr lang="en-US" sz="3600" spc="50" dirty="0">
                <a:ln w="11430"/>
                <a:solidFill>
                  <a:prstClr val="white"/>
                </a:solidFill>
                <a:latin typeface="Vijaya" pitchFamily="34" charset="0"/>
                <a:ea typeface="MS PGothic" charset="0"/>
                <a:cs typeface="Vijaya" pitchFamily="34" charset="0"/>
              </a:rPr>
              <a:t>The Parable of the </a:t>
            </a:r>
            <a:r>
              <a:rPr lang="en-US" sz="3600" spc="50" dirty="0">
                <a:ln w="11430"/>
                <a:solidFill>
                  <a:prstClr val="white"/>
                </a:solidFill>
                <a:latin typeface="Verdana" pitchFamily="34" charset="0"/>
                <a:ea typeface="Verdana" pitchFamily="34" charset="0"/>
                <a:cs typeface="Verdana" pitchFamily="34" charset="0"/>
              </a:rPr>
              <a:t>Wheat</a:t>
            </a:r>
            <a:r>
              <a:rPr lang="en-US" sz="3600" spc="50" dirty="0">
                <a:ln w="11430"/>
                <a:solidFill>
                  <a:prstClr val="white"/>
                </a:solidFill>
                <a:latin typeface="Vijaya" pitchFamily="34" charset="0"/>
                <a:ea typeface="MS PGothic" charset="0"/>
                <a:cs typeface="Vijaya" pitchFamily="34" charset="0"/>
              </a:rPr>
              <a:t> and Tares</a:t>
            </a:r>
          </a:p>
        </p:txBody>
      </p:sp>
      <p:pic>
        <p:nvPicPr>
          <p:cNvPr id="19463" name="Picture 7" descr="http://www.brooklynmuseum.org/opencollection/images/objects/size3/00.159.90_PS1.jpg"/>
          <p:cNvPicPr>
            <a:picLocks noChangeAspect="1" noChangeArrowheads="1"/>
          </p:cNvPicPr>
          <p:nvPr/>
        </p:nvPicPr>
        <p:blipFill rotWithShape="1">
          <a:blip r:embed="rId2" cstate="print"/>
          <a:srcRect l="1759" t="2559" r="1211" b="2901"/>
          <a:stretch/>
        </p:blipFill>
        <p:spPr bwMode="auto">
          <a:xfrm>
            <a:off x="1658938" y="1752601"/>
            <a:ext cx="5884862" cy="418147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307130201"/>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762000"/>
            <a:ext cx="5943600" cy="5562600"/>
          </a:xfrm>
        </p:spPr>
        <p:txBody>
          <a:bodyPr/>
          <a:lstStyle/>
          <a:p>
            <a:pPr>
              <a:buFont typeface="Arial" charset="0"/>
              <a:buChar char="•"/>
              <a:defRPr/>
            </a:pPr>
            <a:r>
              <a:rPr lang="en-US" sz="4000" b="1" dirty="0">
                <a:solidFill>
                  <a:schemeClr val="accent3">
                    <a:lumMod val="20000"/>
                    <a:lumOff val="80000"/>
                  </a:schemeClr>
                </a:solidFill>
                <a:effectLst>
                  <a:outerShdw blurRad="38100" dist="38100" dir="2700000" algn="tl">
                    <a:srgbClr val="000000">
                      <a:alpha val="43137"/>
                    </a:srgbClr>
                  </a:outerShdw>
                </a:effectLst>
              </a:rPr>
              <a:t>Jesus said that a man who had a field planted good wheat seed in it. </a:t>
            </a:r>
          </a:p>
          <a:p>
            <a:pPr>
              <a:buFont typeface="Arial" charset="0"/>
              <a:buChar char="•"/>
              <a:defRPr/>
            </a:pPr>
            <a:r>
              <a:rPr lang="en-US" sz="4000" b="1" dirty="0">
                <a:solidFill>
                  <a:schemeClr val="tx2">
                    <a:lumMod val="75000"/>
                  </a:schemeClr>
                </a:solidFill>
                <a:effectLst>
                  <a:outerShdw blurRad="38100" dist="38100" dir="2700000" algn="tl">
                    <a:srgbClr val="000000">
                      <a:alpha val="43137"/>
                    </a:srgbClr>
                  </a:outerShdw>
                </a:effectLst>
              </a:rPr>
              <a:t>While he slept, </a:t>
            </a:r>
            <a:r>
              <a:rPr lang="en-US" sz="4000" b="1" u="sng" dirty="0">
                <a:solidFill>
                  <a:srgbClr val="FF0000"/>
                </a:solidFill>
                <a:effectLst>
                  <a:outerShdw blurRad="38100" dist="38100" dir="2700000" algn="tl">
                    <a:srgbClr val="000000">
                      <a:alpha val="43137"/>
                    </a:srgbClr>
                  </a:outerShdw>
                </a:effectLst>
              </a:rPr>
              <a:t>someone</a:t>
            </a:r>
            <a:r>
              <a:rPr lang="en-US" sz="4000" b="1" dirty="0">
                <a:solidFill>
                  <a:schemeClr val="tx2">
                    <a:lumMod val="75000"/>
                  </a:schemeClr>
                </a:solidFill>
                <a:effectLst>
                  <a:outerShdw blurRad="38100" dist="38100" dir="2700000" algn="tl">
                    <a:srgbClr val="000000">
                      <a:alpha val="43137"/>
                    </a:srgbClr>
                  </a:outerShdw>
                </a:effectLst>
              </a:rPr>
              <a:t> came and planted tares in the same field. </a:t>
            </a:r>
          </a:p>
          <a:p>
            <a:pPr>
              <a:buFont typeface="Arial" charset="0"/>
              <a:buChar char="•"/>
              <a:defRPr/>
            </a:pPr>
            <a:r>
              <a:rPr lang="en-US" sz="4000" b="1" dirty="0">
                <a:solidFill>
                  <a:schemeClr val="accent6">
                    <a:lumMod val="20000"/>
                    <a:lumOff val="80000"/>
                  </a:schemeClr>
                </a:solidFill>
                <a:effectLst>
                  <a:outerShdw blurRad="38100" dist="38100" dir="2700000" algn="tl">
                    <a:srgbClr val="000000">
                      <a:alpha val="43137"/>
                    </a:srgbClr>
                  </a:outerShdw>
                </a:effectLst>
              </a:rPr>
              <a:t>Tares look a lot like wheat as they grow.</a:t>
            </a:r>
          </a:p>
        </p:txBody>
      </p:sp>
      <p:sp>
        <p:nvSpPr>
          <p:cNvPr id="8" name="Content Placeholder 1"/>
          <p:cNvSpPr txBox="1">
            <a:spLocks/>
          </p:cNvSpPr>
          <p:nvPr/>
        </p:nvSpPr>
        <p:spPr bwMode="auto">
          <a:xfrm>
            <a:off x="6400800" y="4191000"/>
            <a:ext cx="5334000" cy="28956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3600" b="1" dirty="0">
              <a:solidFill>
                <a:srgbClr val="1F497D">
                  <a:lumMod val="75000"/>
                </a:srgbClr>
              </a:solidFill>
              <a:effectLst>
                <a:outerShdw blurRad="38100" dist="38100" dir="2700000" algn="tl">
                  <a:srgbClr val="000000">
                    <a:alpha val="43137"/>
                  </a:srgbClr>
                </a:outerShdw>
              </a:effectLst>
              <a:latin typeface="Calibri"/>
            </a:endParaRPr>
          </a:p>
        </p:txBody>
      </p:sp>
      <p:pic>
        <p:nvPicPr>
          <p:cNvPr id="9" name="Picture 7" descr="Image"/>
          <p:cNvPicPr>
            <a:picLocks noChangeAspect="1" noChangeArrowheads="1"/>
          </p:cNvPicPr>
          <p:nvPr/>
        </p:nvPicPr>
        <p:blipFill>
          <a:blip r:embed="rId2" cstate="print"/>
          <a:srcRect/>
          <a:stretch>
            <a:fillRect/>
          </a:stretch>
        </p:blipFill>
        <p:spPr bwMode="auto">
          <a:xfrm>
            <a:off x="7856539" y="3729038"/>
            <a:ext cx="1927225" cy="2698750"/>
          </a:xfrm>
          <a:prstGeom prst="rect">
            <a:avLst/>
          </a:prstGeom>
          <a:ln>
            <a:noFill/>
          </a:ln>
          <a:effectLst>
            <a:outerShdw blurRad="292100" dist="139700" dir="2700000" algn="tl" rotWithShape="0">
              <a:srgbClr val="333333">
                <a:alpha val="65000"/>
              </a:srgbClr>
            </a:outerShdw>
          </a:effectLst>
          <a:extLst/>
        </p:spPr>
      </p:pic>
      <p:pic>
        <p:nvPicPr>
          <p:cNvPr id="10" name="Picture 10" descr="http://www.brooklynmuseum.org/opencollection/images/objects/size3/00.159.119_PS1.jpg"/>
          <p:cNvPicPr>
            <a:picLocks noChangeAspect="1" noChangeArrowheads="1"/>
          </p:cNvPicPr>
          <p:nvPr/>
        </p:nvPicPr>
        <p:blipFill rotWithShape="1">
          <a:blip r:embed="rId3" cstate="print"/>
          <a:srcRect l="3106" t="1866" r="3593" b="15767"/>
          <a:stretch/>
        </p:blipFill>
        <p:spPr bwMode="auto">
          <a:xfrm>
            <a:off x="7856539" y="609601"/>
            <a:ext cx="1927225" cy="3001963"/>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21488646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3" fill="hold"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0" y="533400"/>
            <a:ext cx="4419600" cy="2871788"/>
          </a:xfrm>
        </p:spPr>
        <p:txBody>
          <a:bodyPr/>
          <a:lstStyle/>
          <a:p>
            <a:pPr>
              <a:buFont typeface="Arial" charset="0"/>
              <a:buChar char="•"/>
              <a:defRPr/>
            </a:pPr>
            <a:r>
              <a:rPr lang="en-US" sz="3600" b="1" dirty="0">
                <a:solidFill>
                  <a:schemeClr val="bg1"/>
                </a:solidFill>
                <a:effectLst>
                  <a:outerShdw blurRad="38100" dist="38100" dir="2700000" algn="tl">
                    <a:srgbClr val="000000">
                      <a:alpha val="43137"/>
                    </a:srgbClr>
                  </a:outerShdw>
                </a:effectLst>
              </a:rPr>
              <a:t>All the seeds started to grow, and blades of wheat and tares broke through the ground.</a:t>
            </a:r>
            <a:endParaRPr lang="en-US" dirty="0">
              <a:solidFill>
                <a:schemeClr val="bg1"/>
              </a:solidFill>
            </a:endParaRPr>
          </a:p>
        </p:txBody>
      </p:sp>
      <p:pic>
        <p:nvPicPr>
          <p:cNvPr id="22532" name="Picture 4" descr="http://3.bp.blogspot.com/_nZT3Nf-hlxE/TU79O0iX0PI/AAAAAAAAACs/zOnybtkzYGo/s1600/wheat-and-tares.gif"/>
          <p:cNvPicPr>
            <a:picLocks noChangeAspect="1" noChangeArrowheads="1"/>
          </p:cNvPicPr>
          <p:nvPr/>
        </p:nvPicPr>
        <p:blipFill>
          <a:blip r:embed="rId2" cstate="print"/>
          <a:srcRect/>
          <a:stretch>
            <a:fillRect/>
          </a:stretch>
        </p:blipFill>
        <p:spPr bwMode="auto">
          <a:xfrm>
            <a:off x="2362200" y="882651"/>
            <a:ext cx="2971800" cy="2397125"/>
          </a:xfrm>
          <a:prstGeom prst="rect">
            <a:avLst/>
          </a:prstGeom>
          <a:ln>
            <a:noFill/>
          </a:ln>
          <a:effectLst>
            <a:outerShdw blurRad="292100" dist="139700" dir="2700000" algn="tl" rotWithShape="0">
              <a:srgbClr val="333333">
                <a:alpha val="65000"/>
              </a:srgbClr>
            </a:outerShdw>
          </a:effectLst>
          <a:extLst/>
        </p:spPr>
      </p:pic>
      <p:sp>
        <p:nvSpPr>
          <p:cNvPr id="4" name="Content Placeholder 1"/>
          <p:cNvSpPr txBox="1">
            <a:spLocks/>
          </p:cNvSpPr>
          <p:nvPr/>
        </p:nvSpPr>
        <p:spPr bwMode="auto">
          <a:xfrm>
            <a:off x="2057400" y="3405189"/>
            <a:ext cx="7696200" cy="2797175"/>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600" b="1" dirty="0">
                <a:solidFill>
                  <a:prstClr val="black"/>
                </a:solidFill>
                <a:latin typeface="Calibri"/>
              </a:rPr>
              <a:t>A worker in the field noticed the tares growing with the wheat. </a:t>
            </a:r>
          </a:p>
          <a:p>
            <a:pPr>
              <a:defRPr/>
            </a:pPr>
            <a:r>
              <a:rPr lang="en-US" sz="3600" b="1" dirty="0">
                <a:solidFill>
                  <a:prstClr val="black"/>
                </a:solidFill>
                <a:latin typeface="Calibri"/>
              </a:rPr>
              <a:t>He asked the owner about the tares.</a:t>
            </a:r>
          </a:p>
          <a:p>
            <a:pPr>
              <a:defRPr/>
            </a:pPr>
            <a:r>
              <a:rPr lang="en-US" sz="3600" b="1" dirty="0">
                <a:solidFill>
                  <a:srgbClr val="4F81BD">
                    <a:lumMod val="20000"/>
                    <a:lumOff val="80000"/>
                  </a:srgbClr>
                </a:solidFill>
                <a:effectLst>
                  <a:outerShdw blurRad="38100" dist="38100" dir="2700000" algn="tl">
                    <a:srgbClr val="000000">
                      <a:alpha val="43137"/>
                    </a:srgbClr>
                  </a:outerShdw>
                </a:effectLst>
                <a:latin typeface="Calibri"/>
              </a:rPr>
              <a:t>The owner of the field said that an enemy must have planted the tares.</a:t>
            </a:r>
          </a:p>
        </p:txBody>
      </p:sp>
    </p:spTree>
    <p:extLst>
      <p:ext uri="{BB962C8B-B14F-4D97-AF65-F5344CB8AC3E}">
        <p14:creationId xmlns:p14="http://schemas.microsoft.com/office/powerpoint/2010/main" val="337243371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42" presetClass="entr" presetSubtype="0" fill="hold" nodeType="withEffect">
                                  <p:stCondLst>
                                    <p:cond delay="75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1000"/>
                                        <p:tgtEl>
                                          <p:spTgt spid="22532"/>
                                        </p:tgtEl>
                                      </p:cBhvr>
                                    </p:animEffect>
                                    <p:anim calcmode="lin" valueType="num">
                                      <p:cBhvr>
                                        <p:cTn id="11" dur="1000" fill="hold"/>
                                        <p:tgtEl>
                                          <p:spTgt spid="22532"/>
                                        </p:tgtEl>
                                        <p:attrNameLst>
                                          <p:attrName>ppt_x</p:attrName>
                                        </p:attrNameLst>
                                      </p:cBhvr>
                                      <p:tavLst>
                                        <p:tav tm="0">
                                          <p:val>
                                            <p:strVal val="#ppt_x"/>
                                          </p:val>
                                        </p:tav>
                                        <p:tav tm="100000">
                                          <p:val>
                                            <p:strVal val="#ppt_x"/>
                                          </p:val>
                                        </p:tav>
                                      </p:tavLst>
                                    </p:anim>
                                    <p:anim calcmode="lin" valueType="num">
                                      <p:cBhvr>
                                        <p:cTn id="12"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outVertic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linds(horizont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pPr>
              <a:defRPr/>
            </a:pPr>
            <a:r>
              <a:rPr lang="en-US" b="1" dirty="0">
                <a:solidFill>
                  <a:schemeClr val="bg1"/>
                </a:solidFill>
                <a:effectLst>
                  <a:outerShdw blurRad="38100" dist="38100" dir="2700000" algn="tl">
                    <a:srgbClr val="000000">
                      <a:alpha val="43137"/>
                    </a:srgbClr>
                  </a:outerShdw>
                </a:effectLst>
              </a:rPr>
              <a:t>TARES or DARNEL</a:t>
            </a:r>
          </a:p>
        </p:txBody>
      </p:sp>
      <p:sp>
        <p:nvSpPr>
          <p:cNvPr id="17411" name="Content Placeholder 4"/>
          <p:cNvSpPr>
            <a:spLocks noGrp="1"/>
          </p:cNvSpPr>
          <p:nvPr>
            <p:ph idx="1"/>
          </p:nvPr>
        </p:nvSpPr>
        <p:spPr>
          <a:xfrm>
            <a:off x="1981200" y="990601"/>
            <a:ext cx="8229600" cy="5135563"/>
          </a:xfrm>
        </p:spPr>
        <p:txBody>
          <a:bodyPr/>
          <a:lstStyle/>
          <a:p>
            <a:pPr>
              <a:buFont typeface="Arial" pitchFamily="34" charset="0"/>
              <a:buNone/>
            </a:pPr>
            <a:r>
              <a:rPr lang="en-US" sz="2800">
                <a:solidFill>
                  <a:schemeClr val="bg1"/>
                </a:solidFill>
                <a:latin typeface="Arial" pitchFamily="34" charset="0"/>
                <a:cs typeface="Arial" pitchFamily="34" charset="0"/>
              </a:rPr>
              <a:t>When you look up the word "Tares" on Wikipedia, it comes back with the equivalent plant named "Darnel.  Darnel, </a:t>
            </a:r>
            <a:r>
              <a:rPr lang="en-US" sz="2800" i="1">
                <a:solidFill>
                  <a:schemeClr val="bg1"/>
                </a:solidFill>
                <a:latin typeface="Arial" pitchFamily="34" charset="0"/>
                <a:cs typeface="Arial" pitchFamily="34" charset="0"/>
              </a:rPr>
              <a:t>which expresses has a characteristic of making one feel </a:t>
            </a:r>
            <a:r>
              <a:rPr lang="en-US" sz="2800" b="1" u="sng">
                <a:solidFill>
                  <a:srgbClr val="FFC000"/>
                </a:solidFill>
                <a:latin typeface="Arial" pitchFamily="34" charset="0"/>
                <a:cs typeface="Arial" pitchFamily="34" charset="0"/>
              </a:rPr>
              <a:t>poisoned with drunkenness, and can cause death</a:t>
            </a:r>
            <a:r>
              <a:rPr lang="en-US" sz="2800" b="1">
                <a:solidFill>
                  <a:srgbClr val="FFC000"/>
                </a:solidFill>
                <a:latin typeface="Arial" pitchFamily="34" charset="0"/>
                <a:cs typeface="Arial" pitchFamily="34" charset="0"/>
              </a:rPr>
              <a:t>. </a:t>
            </a:r>
            <a:r>
              <a:rPr lang="en-US" sz="2800" i="1">
                <a:solidFill>
                  <a:schemeClr val="bg1"/>
                </a:solidFill>
                <a:latin typeface="Arial" pitchFamily="34" charset="0"/>
                <a:cs typeface="Arial" pitchFamily="34" charset="0"/>
              </a:rPr>
              <a:t>The plant is mentioned in… the Parable of the Tares in the Gospel of Matthew." </a:t>
            </a:r>
          </a:p>
          <a:p>
            <a:endParaRPr lang="en-US"/>
          </a:p>
        </p:txBody>
      </p:sp>
    </p:spTree>
    <p:extLst>
      <p:ext uri="{BB962C8B-B14F-4D97-AF65-F5344CB8AC3E}">
        <p14:creationId xmlns:p14="http://schemas.microsoft.com/office/powerpoint/2010/main" val="1672531407"/>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5334000" y="533400"/>
            <a:ext cx="4419600" cy="3124200"/>
          </a:xfrm>
        </p:spPr>
        <p:txBody>
          <a:bodyPr/>
          <a:lstStyle/>
          <a:p>
            <a:pPr eaLnBrk="1" hangingPunct="1">
              <a:buFont typeface="Arial" charset="0"/>
              <a:buChar char="•"/>
              <a:defRPr/>
            </a:pPr>
            <a:r>
              <a:rPr lang="en-US" sz="3600" b="1" dirty="0">
                <a:solidFill>
                  <a:schemeClr val="accent3">
                    <a:lumMod val="20000"/>
                    <a:lumOff val="80000"/>
                  </a:schemeClr>
                </a:solidFill>
                <a:effectLst>
                  <a:outerShdw blurRad="38100" dist="38100" dir="2700000" algn="tl">
                    <a:srgbClr val="000000">
                      <a:alpha val="43137"/>
                    </a:srgbClr>
                  </a:outerShdw>
                </a:effectLst>
              </a:rPr>
              <a:t>When the worker asked if the tares should be pulled up and destroyed, the owner said no. </a:t>
            </a:r>
          </a:p>
        </p:txBody>
      </p:sp>
      <p:sp>
        <p:nvSpPr>
          <p:cNvPr id="4" name="Content Placeholder 1"/>
          <p:cNvSpPr txBox="1">
            <a:spLocks/>
          </p:cNvSpPr>
          <p:nvPr/>
        </p:nvSpPr>
        <p:spPr bwMode="auto">
          <a:xfrm>
            <a:off x="2057400" y="3581401"/>
            <a:ext cx="7696200" cy="2697163"/>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a:rPr>
              <a:t>If the tares were weeded out, He explained, a lot of the wheat would be destroyed, too, since they were growing side by side.</a:t>
            </a:r>
          </a:p>
          <a:p>
            <a:pPr>
              <a:defRPr/>
            </a:pPr>
            <a:endParaRPr lang="en-US" dirty="0">
              <a:solidFill>
                <a:prstClr val="black"/>
              </a:solidFill>
              <a:latin typeface="Calibri"/>
            </a:endParaRPr>
          </a:p>
        </p:txBody>
      </p:sp>
      <p:pic>
        <p:nvPicPr>
          <p:cNvPr id="18436" name="Picture 4" descr="Harvest Rest.jpg"/>
          <p:cNvPicPr>
            <a:picLocks noChangeAspect="1"/>
          </p:cNvPicPr>
          <p:nvPr/>
        </p:nvPicPr>
        <p:blipFill>
          <a:blip r:embed="rId2" cstate="print"/>
          <a:srcRect/>
          <a:stretch>
            <a:fillRect/>
          </a:stretch>
        </p:blipFill>
        <p:spPr bwMode="auto">
          <a:xfrm>
            <a:off x="1752600" y="152400"/>
            <a:ext cx="3836988" cy="3276600"/>
          </a:xfrm>
          <a:prstGeom prst="rect">
            <a:avLst/>
          </a:prstGeom>
          <a:noFill/>
          <a:ln w="9525">
            <a:noFill/>
            <a:miter lim="800000"/>
            <a:headEnd/>
            <a:tailEnd/>
          </a:ln>
        </p:spPr>
      </p:pic>
    </p:spTree>
    <p:extLst>
      <p:ext uri="{BB962C8B-B14F-4D97-AF65-F5344CB8AC3E}">
        <p14:creationId xmlns:p14="http://schemas.microsoft.com/office/powerpoint/2010/main" val="9002126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2057400" y="609600"/>
            <a:ext cx="7772400" cy="2971800"/>
          </a:xfrm>
        </p:spPr>
        <p:txBody>
          <a:bodyPr/>
          <a:lstStyle/>
          <a:p>
            <a:pPr eaLnBrk="1" hangingPunct="1">
              <a:buFont typeface="Arial" charset="0"/>
              <a:buChar char="•"/>
              <a:defRPr/>
            </a:pPr>
            <a:r>
              <a:rPr lang="en-US" sz="2800" b="1" dirty="0">
                <a:solidFill>
                  <a:schemeClr val="tx2">
                    <a:lumMod val="20000"/>
                    <a:lumOff val="80000"/>
                  </a:schemeClr>
                </a:solidFill>
                <a:effectLst>
                  <a:outerShdw blurRad="38100" dist="38100" dir="2700000" algn="tl">
                    <a:srgbClr val="000000">
                      <a:alpha val="43137"/>
                    </a:srgbClr>
                  </a:outerShdw>
                </a:effectLst>
              </a:rPr>
              <a:t>So the wheat and the tares were both allowed to grow until harvest time. </a:t>
            </a:r>
          </a:p>
          <a:p>
            <a:pPr eaLnBrk="1" hangingPunct="1">
              <a:buFont typeface="Arial" charset="0"/>
              <a:buChar char="•"/>
              <a:defRPr/>
            </a:pPr>
            <a:r>
              <a:rPr lang="en-US" sz="2800" b="1" dirty="0">
                <a:solidFill>
                  <a:srgbClr val="FFC000"/>
                </a:solidFill>
                <a:effectLst>
                  <a:outerShdw blurRad="38100" dist="38100" dir="2700000" algn="tl">
                    <a:srgbClr val="000000">
                      <a:alpha val="43137"/>
                    </a:srgbClr>
                  </a:outerShdw>
                </a:effectLst>
              </a:rPr>
              <a:t>Then the owner told the reapers to first gather and store the wheat safely in the barn. </a:t>
            </a:r>
          </a:p>
        </p:txBody>
      </p:sp>
      <p:pic>
        <p:nvPicPr>
          <p:cNvPr id="4" name="Picture 12" descr="40013038 C22 - Matthew 13 38 - Parable of the tares.jpg"/>
          <p:cNvPicPr>
            <a:picLocks noChangeAspect="1" noChangeArrowheads="1"/>
          </p:cNvPicPr>
          <p:nvPr/>
        </p:nvPicPr>
        <p:blipFill>
          <a:blip r:embed="rId3" cstate="print"/>
          <a:srcRect/>
          <a:stretch>
            <a:fillRect/>
          </a:stretch>
        </p:blipFill>
        <p:spPr bwMode="auto">
          <a:xfrm>
            <a:off x="6934200" y="2514601"/>
            <a:ext cx="3360738" cy="4117975"/>
          </a:xfrm>
          <a:prstGeom prst="rect">
            <a:avLst/>
          </a:prstGeom>
          <a:ln>
            <a:noFill/>
          </a:ln>
          <a:effectLst>
            <a:outerShdw blurRad="292100" dist="139700" dir="2700000" algn="tl" rotWithShape="0">
              <a:srgbClr val="333333">
                <a:alpha val="65000"/>
              </a:srgbClr>
            </a:outerShdw>
          </a:effectLst>
          <a:extLst/>
        </p:spPr>
      </p:pic>
      <p:sp>
        <p:nvSpPr>
          <p:cNvPr id="5" name="Content Placeholder 1"/>
          <p:cNvSpPr txBox="1">
            <a:spLocks/>
          </p:cNvSpPr>
          <p:nvPr/>
        </p:nvSpPr>
        <p:spPr bwMode="auto">
          <a:xfrm>
            <a:off x="1981200" y="2819400"/>
            <a:ext cx="5105400" cy="2438400"/>
          </a:xfrm>
          <a:prstGeom prst="rect">
            <a:avLst/>
          </a:prstGeom>
          <a:noFill/>
          <a:ln w="9525">
            <a:noFill/>
            <a:miter lim="800000"/>
            <a:headEnd/>
            <a:tailEnd/>
          </a:ln>
        </p:spPr>
        <p:txBody>
          <a:bodyPr/>
          <a:lstStyle/>
          <a:p>
            <a:pPr marL="342900" indent="-342900" eaLnBrk="0" fontAlgn="base" hangingPunct="0">
              <a:spcBef>
                <a:spcPct val="20000"/>
              </a:spcBef>
              <a:spcAft>
                <a:spcPct val="0"/>
              </a:spcAft>
              <a:buFont typeface="Arial" pitchFamily="34" charset="0"/>
              <a:buChar char="•"/>
            </a:pPr>
            <a:r>
              <a:rPr lang="en-US" sz="2800">
                <a:solidFill>
                  <a:prstClr val="black"/>
                </a:solidFill>
                <a:latin typeface="Calibri" pitchFamily="34" charset="0"/>
                <a:ea typeface="MS PGothic" charset="0"/>
                <a:cs typeface="Arial" pitchFamily="34" charset="0"/>
              </a:rPr>
              <a:t>Gathering and sorting the Wheat from the Tares is simple enough.  The Wheat has a </a:t>
            </a:r>
            <a:r>
              <a:rPr lang="en-US" sz="2800" u="sng">
                <a:solidFill>
                  <a:prstClr val="black"/>
                </a:solidFill>
                <a:latin typeface="Calibri" pitchFamily="34" charset="0"/>
                <a:ea typeface="MS PGothic" charset="0"/>
                <a:cs typeface="Arial" pitchFamily="34" charset="0"/>
              </a:rPr>
              <a:t>brown flat gain head,</a:t>
            </a:r>
            <a:r>
              <a:rPr lang="en-US" sz="2800">
                <a:solidFill>
                  <a:prstClr val="black"/>
                </a:solidFill>
                <a:latin typeface="Calibri" pitchFamily="34" charset="0"/>
                <a:ea typeface="MS PGothic" charset="0"/>
                <a:cs typeface="Arial" pitchFamily="34" charset="0"/>
              </a:rPr>
              <a:t> and the Tares come up with flat black grain heads.</a:t>
            </a:r>
          </a:p>
        </p:txBody>
      </p:sp>
    </p:spTree>
    <p:extLst>
      <p:ext uri="{BB962C8B-B14F-4D97-AF65-F5344CB8AC3E}">
        <p14:creationId xmlns:p14="http://schemas.microsoft.com/office/powerpoint/2010/main" val="319211680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10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7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457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24578">
                                            <p:txEl>
                                              <p:pRg st="1" end="1"/>
                                            </p:txEl>
                                          </p:spTgt>
                                        </p:tgtEl>
                                        <p:attrNameLst>
                                          <p:attrName>style.visibility</p:attrName>
                                        </p:attrNameLst>
                                      </p:cBhvr>
                                      <p:to>
                                        <p:strVal val="visible"/>
                                      </p:to>
                                    </p:set>
                                    <p:animEffect transition="in" filter="barn(outVertical)">
                                      <p:cBhvr>
                                        <p:cTn id="15" dur="750"/>
                                        <p:tgtEl>
                                          <p:spTgt spid="24578">
                                            <p:txEl>
                                              <p:pRg st="1" end="1"/>
                                            </p:txEl>
                                          </p:spTgt>
                                        </p:tgtEl>
                                      </p:cBhvr>
                                    </p:animEffect>
                                  </p:childTnLst>
                                </p:cTn>
                              </p:par>
                              <p:par>
                                <p:cTn id="16" presetID="10" presetClass="entr" presetSubtype="0" fill="hold"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105400"/>
            <a:ext cx="8686800" cy="1524000"/>
          </a:xfrm>
        </p:spPr>
        <p:txBody>
          <a:bodyPr/>
          <a:lstStyle/>
          <a:p>
            <a:pPr eaLnBrk="1" hangingPunct="1">
              <a:buFont typeface="Arial" charset="0"/>
              <a:buNone/>
              <a:defRPr/>
            </a:pPr>
            <a:r>
              <a:rPr lang="en-US" sz="2800" b="1" dirty="0">
                <a:solidFill>
                  <a:schemeClr val="bg1"/>
                </a:solidFill>
                <a:effectLst>
                  <a:outerShdw blurRad="38100" dist="38100" dir="2700000" algn="tl">
                    <a:srgbClr val="000000">
                      <a:alpha val="43137"/>
                    </a:srgbClr>
                  </a:outerShdw>
                </a:effectLst>
              </a:rPr>
              <a:t>One day, Jesus was by the seaside. Many people came to hear Him teach. He sat in a ship and taught the crowd of people who stood on the shore and listened.</a:t>
            </a:r>
          </a:p>
          <a:p>
            <a:pPr eaLnBrk="1" hangingPunct="1">
              <a:buFont typeface="Arial" charset="0"/>
              <a:buNone/>
              <a:defRPr/>
            </a:pPr>
            <a:endParaRPr lang="en-US"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133600" y="228601"/>
            <a:ext cx="7686720"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n-US" sz="4800" b="1" spc="150" dirty="0">
                <a:ln w="11430"/>
                <a:solidFill>
                  <a:srgbClr val="F8F8F8"/>
                </a:solidFill>
                <a:effectLst>
                  <a:outerShdw blurRad="25400" algn="tl" rotWithShape="0">
                    <a:srgbClr val="000000">
                      <a:alpha val="43000"/>
                    </a:srgbClr>
                  </a:outerShdw>
                </a:effectLst>
                <a:latin typeface="Papyrus" pitchFamily="66" charset="0"/>
                <a:ea typeface="MS PGothic" charset="0"/>
                <a:cs typeface="Arial" charset="0"/>
              </a:rPr>
              <a:t>The Parable of the Sower</a:t>
            </a:r>
          </a:p>
        </p:txBody>
      </p:sp>
      <p:pic>
        <p:nvPicPr>
          <p:cNvPr id="6150" name="Picture 6" descr="http://www.brooklynmuseum.org/opencollection/images/objects/size3/00.159.85_PS2.jpg"/>
          <p:cNvPicPr>
            <a:picLocks noChangeAspect="1" noChangeArrowheads="1"/>
          </p:cNvPicPr>
          <p:nvPr/>
        </p:nvPicPr>
        <p:blipFill rotWithShape="1">
          <a:blip r:embed="rId3" cstate="print"/>
          <a:srcRect l="3864" t="3973" r="4319" b="4442"/>
          <a:stretch/>
        </p:blipFill>
        <p:spPr bwMode="auto">
          <a:xfrm>
            <a:off x="3581400" y="1066801"/>
            <a:ext cx="5105400" cy="381952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02193384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10" presetClass="entr" presetSubtype="0" fill="hold" nodeType="withEffect">
                                  <p:stCondLst>
                                    <p:cond delay="750"/>
                                  </p:stCondLst>
                                  <p:childTnLst>
                                    <p:set>
                                      <p:cBhvr>
                                        <p:cTn id="17" dur="1" fill="hold">
                                          <p:stCondLst>
                                            <p:cond delay="0"/>
                                          </p:stCondLst>
                                        </p:cTn>
                                        <p:tgtEl>
                                          <p:spTgt spid="6150"/>
                                        </p:tgtEl>
                                        <p:attrNameLst>
                                          <p:attrName>style.visibility</p:attrName>
                                        </p:attrNameLst>
                                      </p:cBhvr>
                                      <p:to>
                                        <p:strVal val="visible"/>
                                      </p:to>
                                    </p:set>
                                    <p:animEffect transition="in" filter="fade">
                                      <p:cBhvr>
                                        <p:cTn id="1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2057400" y="152400"/>
            <a:ext cx="7696200" cy="1752600"/>
          </a:xfrm>
        </p:spPr>
        <p:txBody>
          <a:bodyPr/>
          <a:lstStyle/>
          <a:p>
            <a:pPr eaLnBrk="1" hangingPunct="1">
              <a:buFont typeface="Arial" charset="0"/>
              <a:buChar char="•"/>
              <a:defRPr/>
            </a:pPr>
            <a:r>
              <a:rPr lang="en-US" b="1" dirty="0">
                <a:solidFill>
                  <a:schemeClr val="accent4">
                    <a:lumMod val="20000"/>
                    <a:lumOff val="80000"/>
                  </a:schemeClr>
                </a:solidFill>
                <a:effectLst>
                  <a:outerShdw blurRad="38100" dist="38100" dir="2700000" algn="tl">
                    <a:srgbClr val="000000">
                      <a:alpha val="43137"/>
                    </a:srgbClr>
                  </a:outerShdw>
                </a:effectLst>
              </a:rPr>
              <a:t>When Jesus’ disciples were alone with Him, they asked Him to explain the parable. </a:t>
            </a:r>
          </a:p>
        </p:txBody>
      </p:sp>
      <p:pic>
        <p:nvPicPr>
          <p:cNvPr id="3" name="Picture 10" descr="http://www.brooklynmuseum.org/opencollection/images/objects/size3/00.159.119_PS1.jpg"/>
          <p:cNvPicPr>
            <a:picLocks noChangeAspect="1" noChangeArrowheads="1"/>
          </p:cNvPicPr>
          <p:nvPr/>
        </p:nvPicPr>
        <p:blipFill rotWithShape="1">
          <a:blip r:embed="rId2" cstate="print"/>
          <a:srcRect l="3106" t="1866" r="3593" b="15767"/>
          <a:stretch/>
        </p:blipFill>
        <p:spPr bwMode="auto">
          <a:xfrm>
            <a:off x="1981201" y="2438401"/>
            <a:ext cx="2498725" cy="3890963"/>
          </a:xfrm>
          <a:prstGeom prst="rect">
            <a:avLst/>
          </a:prstGeom>
          <a:ln>
            <a:noFill/>
          </a:ln>
          <a:effectLst>
            <a:outerShdw blurRad="292100" dist="139700" dir="2700000" algn="tl" rotWithShape="0">
              <a:srgbClr val="333333">
                <a:alpha val="65000"/>
              </a:srgbClr>
            </a:outerShdw>
          </a:effectLst>
          <a:extLst/>
        </p:spPr>
      </p:pic>
      <p:sp>
        <p:nvSpPr>
          <p:cNvPr id="4" name="Content Placeholder 1"/>
          <p:cNvSpPr txBox="1">
            <a:spLocks/>
          </p:cNvSpPr>
          <p:nvPr/>
        </p:nvSpPr>
        <p:spPr bwMode="auto">
          <a:xfrm>
            <a:off x="5029200" y="1524001"/>
            <a:ext cx="5041900" cy="4125913"/>
          </a:xfrm>
          <a:prstGeom prst="rect">
            <a:avLst/>
          </a:prstGeom>
          <a:noFill/>
          <a:ln>
            <a:solidFill>
              <a:schemeClr val="accent1"/>
            </a:solid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defRPr/>
            </a:pPr>
            <a:r>
              <a:rPr lang="en-US" b="1" dirty="0">
                <a:solidFill>
                  <a:srgbClr val="FFC000"/>
                </a:solidFill>
                <a:effectLst>
                  <a:outerShdw blurRad="38100" dist="38100" dir="2700000" algn="tl">
                    <a:srgbClr val="000000">
                      <a:alpha val="43137"/>
                    </a:srgbClr>
                  </a:outerShdw>
                </a:effectLst>
                <a:latin typeface="Calibri"/>
              </a:rPr>
              <a:t>Jesus said that the sower of the good seed represented Himself and the Apostles; the field represented the world; the good seed, His righteous followers. </a:t>
            </a:r>
          </a:p>
        </p:txBody>
      </p:sp>
    </p:spTree>
    <p:extLst>
      <p:ext uri="{BB962C8B-B14F-4D97-AF65-F5344CB8AC3E}">
        <p14:creationId xmlns:p14="http://schemas.microsoft.com/office/powerpoint/2010/main" val="10666614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18" presetClass="entr" presetSubtype="9"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strips(up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2057400" y="914400"/>
            <a:ext cx="5410200" cy="2438400"/>
          </a:xfrm>
        </p:spPr>
        <p:txBody>
          <a:bodyPr/>
          <a:lstStyle/>
          <a:p>
            <a:pPr>
              <a:buFont typeface="Arial" charset="0"/>
              <a:buChar char="•"/>
              <a:defRPr/>
            </a:pPr>
            <a:r>
              <a:rPr lang="en-US" sz="3600" b="1" dirty="0">
                <a:solidFill>
                  <a:schemeClr val="accent6">
                    <a:lumMod val="20000"/>
                    <a:lumOff val="80000"/>
                  </a:schemeClr>
                </a:solidFill>
                <a:effectLst>
                  <a:outerShdw blurRad="38100" dist="38100" dir="2700000" algn="tl">
                    <a:srgbClr val="000000">
                      <a:alpha val="43137"/>
                    </a:srgbClr>
                  </a:outerShdw>
                </a:effectLst>
              </a:rPr>
              <a:t>The tares represented those who follow Satan. Satan was the sower of the tares. </a:t>
            </a:r>
          </a:p>
        </p:txBody>
      </p:sp>
      <p:pic>
        <p:nvPicPr>
          <p:cNvPr id="3" name="Picture 7" descr="Image"/>
          <p:cNvPicPr>
            <a:picLocks noChangeAspect="1" noChangeArrowheads="1"/>
          </p:cNvPicPr>
          <p:nvPr/>
        </p:nvPicPr>
        <p:blipFill>
          <a:blip r:embed="rId2" cstate="print"/>
          <a:srcRect/>
          <a:stretch>
            <a:fillRect/>
          </a:stretch>
        </p:blipFill>
        <p:spPr bwMode="auto">
          <a:xfrm>
            <a:off x="7466014" y="612776"/>
            <a:ext cx="2282825" cy="3197225"/>
          </a:xfrm>
          <a:prstGeom prst="rect">
            <a:avLst/>
          </a:prstGeom>
          <a:ln>
            <a:noFill/>
          </a:ln>
          <a:effectLst>
            <a:outerShdw blurRad="292100" dist="139700" dir="2700000" algn="tl" rotWithShape="0">
              <a:srgbClr val="333333">
                <a:alpha val="65000"/>
              </a:srgbClr>
            </a:outerShdw>
          </a:effectLst>
          <a:extLst/>
        </p:spPr>
      </p:pic>
      <p:pic>
        <p:nvPicPr>
          <p:cNvPr id="4" name="Picture 12" descr="40013038 C22 - Matthew 13 38 - Parable of the tares.jpg"/>
          <p:cNvPicPr>
            <a:picLocks noChangeAspect="1" noChangeArrowheads="1"/>
          </p:cNvPicPr>
          <p:nvPr/>
        </p:nvPicPr>
        <p:blipFill>
          <a:blip r:embed="rId3" cstate="print"/>
          <a:srcRect/>
          <a:stretch>
            <a:fillRect/>
          </a:stretch>
        </p:blipFill>
        <p:spPr bwMode="auto">
          <a:xfrm>
            <a:off x="2403475" y="3414714"/>
            <a:ext cx="2286000" cy="2801937"/>
          </a:xfrm>
          <a:prstGeom prst="rect">
            <a:avLst/>
          </a:prstGeom>
          <a:ln>
            <a:noFill/>
          </a:ln>
          <a:effectLst>
            <a:outerShdw blurRad="292100" dist="139700" dir="2700000" algn="tl" rotWithShape="0">
              <a:srgbClr val="333333">
                <a:alpha val="65000"/>
              </a:srgbClr>
            </a:outerShdw>
          </a:effectLst>
          <a:extLst/>
        </p:spPr>
      </p:pic>
      <p:sp>
        <p:nvSpPr>
          <p:cNvPr id="5" name="Content Placeholder 1"/>
          <p:cNvSpPr txBox="1">
            <a:spLocks/>
          </p:cNvSpPr>
          <p:nvPr/>
        </p:nvSpPr>
        <p:spPr bwMode="auto">
          <a:xfrm>
            <a:off x="4724400" y="3810000"/>
            <a:ext cx="5181600" cy="240665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600" b="1" dirty="0">
                <a:solidFill>
                  <a:srgbClr val="1F497D">
                    <a:lumMod val="75000"/>
                  </a:srgbClr>
                </a:solidFill>
                <a:effectLst>
                  <a:outerShdw blurRad="38100" dist="38100" dir="2700000" algn="tl">
                    <a:srgbClr val="000000">
                      <a:alpha val="43137"/>
                    </a:srgbClr>
                  </a:outerShdw>
                </a:effectLst>
                <a:latin typeface="Calibri"/>
              </a:rPr>
              <a:t>The harvest represented the end of the world, and the reapers represented angels.</a:t>
            </a:r>
          </a:p>
          <a:p>
            <a:pPr>
              <a:defRPr/>
            </a:pPr>
            <a:endParaRPr lang="en-US" sz="3600" dirty="0">
              <a:solidFill>
                <a:prstClr val="black"/>
              </a:solidFill>
              <a:latin typeface="Calibri"/>
            </a:endParaRPr>
          </a:p>
        </p:txBody>
      </p:sp>
    </p:spTree>
    <p:extLst>
      <p:ext uri="{BB962C8B-B14F-4D97-AF65-F5344CB8AC3E}">
        <p14:creationId xmlns:p14="http://schemas.microsoft.com/office/powerpoint/2010/main" val="43472135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Scale>
                                      <p:cBhvr>
                                        <p:cTn id="7" dur="1000" decel="50000" fill="hold">
                                          <p:stCondLst>
                                            <p:cond delay="0"/>
                                          </p:stCondLst>
                                        </p:cTn>
                                        <p:tgtEl>
                                          <p:spTgt spid="2662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626">
                                            <p:txEl>
                                              <p:pRg st="0" end="0"/>
                                            </p:txEl>
                                          </p:spTgt>
                                        </p:tgtEl>
                                        <p:attrNameLst>
                                          <p:attrName>ppt_x</p:attrName>
                                          <p:attrName>ppt_y</p:attrName>
                                        </p:attrNameLst>
                                      </p:cBhvr>
                                    </p:animMotion>
                                    <p:animEffect transition="in" filter="fade">
                                      <p:cBhvr>
                                        <p:cTn id="9" dur="1000"/>
                                        <p:tgtEl>
                                          <p:spTgt spid="26626">
                                            <p:txEl>
                                              <p:pRg st="0" end="0"/>
                                            </p:txEl>
                                          </p:spTgt>
                                        </p:tgtEl>
                                      </p:cBhvr>
                                    </p:animEffect>
                                  </p:childTnLst>
                                </p:cTn>
                              </p:par>
                              <p:par>
                                <p:cTn id="10" presetID="25" presetClass="entr" presetSubtype="0" fill="hold" nodeType="withEffect">
                                  <p:stCondLst>
                                    <p:cond delay="7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par>
                                <p:cTn id="25" presetID="25" presetClass="entr" presetSubtype="0" fill="hold" nodeType="withEffect">
                                  <p:stCondLst>
                                    <p:cond delay="75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057400" y="533400"/>
            <a:ext cx="7696200" cy="3048000"/>
          </a:xfrm>
        </p:spPr>
        <p:txBody>
          <a:bodyPr/>
          <a:lstStyle/>
          <a:p>
            <a:pPr>
              <a:buFont typeface="Arial" charset="0"/>
              <a:buNone/>
              <a:defRPr/>
            </a:pPr>
            <a:r>
              <a:rPr lang="en-US" sz="3600" b="1" dirty="0">
                <a:solidFill>
                  <a:schemeClr val="accent5">
                    <a:lumMod val="20000"/>
                    <a:lumOff val="80000"/>
                  </a:schemeClr>
                </a:solidFill>
                <a:effectLst>
                  <a:outerShdw blurRad="38100" dist="38100" dir="2700000" algn="tl">
                    <a:srgbClr val="000000">
                      <a:alpha val="43137"/>
                    </a:srgbClr>
                  </a:outerShdw>
                </a:effectLst>
              </a:rPr>
              <a:t>Right now good and bad people are allowed to “grow” together. </a:t>
            </a:r>
          </a:p>
          <a:p>
            <a:pPr>
              <a:buFont typeface="Arial" charset="0"/>
              <a:buNone/>
              <a:defRPr/>
            </a:pPr>
            <a:r>
              <a:rPr lang="en-US" sz="3600" b="1" dirty="0">
                <a:solidFill>
                  <a:schemeClr val="accent1">
                    <a:lumMod val="20000"/>
                    <a:lumOff val="80000"/>
                  </a:schemeClr>
                </a:solidFill>
                <a:effectLst>
                  <a:outerShdw blurRad="38100" dist="38100" dir="2700000" algn="tl">
                    <a:srgbClr val="000000">
                      <a:alpha val="43137"/>
                    </a:srgbClr>
                  </a:outerShdw>
                </a:effectLst>
              </a:rPr>
              <a:t>But at the end of the world, angels will separate the righteous from the unrighteous. </a:t>
            </a:r>
          </a:p>
        </p:txBody>
      </p:sp>
      <p:pic>
        <p:nvPicPr>
          <p:cNvPr id="3" name="Picture 2"/>
          <p:cNvPicPr>
            <a:picLocks noChangeAspect="1" noChangeArrowheads="1"/>
          </p:cNvPicPr>
          <p:nvPr/>
        </p:nvPicPr>
        <p:blipFill>
          <a:blip r:embed="rId2" cstate="print"/>
          <a:srcRect/>
          <a:stretch>
            <a:fillRect/>
          </a:stretch>
        </p:blipFill>
        <p:spPr bwMode="auto">
          <a:xfrm>
            <a:off x="2667001" y="3517900"/>
            <a:ext cx="7256463" cy="3276600"/>
          </a:xfrm>
          <a:prstGeom prst="rect">
            <a:avLst/>
          </a:prstGeom>
          <a:noFill/>
          <a:ln>
            <a:noFill/>
          </a:ln>
          <a:effectLst>
            <a:outerShdw blurRad="292100" dist="139700" dir="2760000" algn="tl" rotWithShape="0">
              <a:schemeClr val="tx1">
                <a:lumMod val="95000"/>
                <a:lumOff val="5000"/>
                <a:alpha val="65000"/>
              </a:schemeClr>
            </a:outerShdw>
          </a:effectLst>
          <a:extLst/>
        </p:spPr>
      </p:pic>
    </p:spTree>
    <p:extLst>
      <p:ext uri="{BB962C8B-B14F-4D97-AF65-F5344CB8AC3E}">
        <p14:creationId xmlns:p14="http://schemas.microsoft.com/office/powerpoint/2010/main" val="264832516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barn(inVertical)">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barn(outVertical)">
                                      <p:cBhvr>
                                        <p:cTn id="12" dur="500"/>
                                        <p:tgtEl>
                                          <p:spTgt spid="27650">
                                            <p:txEl>
                                              <p:pRg st="1" end="1"/>
                                            </p:txEl>
                                          </p:spTgt>
                                        </p:tgtEl>
                                      </p:cBhvr>
                                    </p:animEffect>
                                  </p:childTnLst>
                                </p:cTn>
                              </p:par>
                              <p:par>
                                <p:cTn id="13" presetID="5" presetClass="entr" presetSubtype="1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286000" y="3429000"/>
            <a:ext cx="7848600" cy="3276600"/>
          </a:xfrm>
        </p:spPr>
        <p:txBody>
          <a:bodyPr/>
          <a:lstStyle/>
          <a:p>
            <a:pPr>
              <a:buFont typeface="Arial" charset="0"/>
              <a:buChar char="•"/>
              <a:defRPr/>
            </a:pPr>
            <a:r>
              <a:rPr lang="en-US" sz="3600" b="1" dirty="0">
                <a:solidFill>
                  <a:srgbClr val="FFC000"/>
                </a:solidFill>
                <a:effectLst>
                  <a:outerShdw blurRad="38100" dist="38100" dir="2700000" algn="tl">
                    <a:srgbClr val="000000">
                      <a:alpha val="43137"/>
                    </a:srgbClr>
                  </a:outerShdw>
                </a:effectLst>
              </a:rPr>
              <a:t>The unrighteous—those who have chosen to break the commandments—will be punished and will wail and gnash their teeth. </a:t>
            </a:r>
          </a:p>
        </p:txBody>
      </p:sp>
      <p:pic>
        <p:nvPicPr>
          <p:cNvPr id="3" name="Picture 2"/>
          <p:cNvPicPr>
            <a:picLocks noChangeAspect="1" noChangeArrowheads="1"/>
          </p:cNvPicPr>
          <p:nvPr/>
        </p:nvPicPr>
        <p:blipFill>
          <a:blip r:embed="rId2" cstate="print"/>
          <a:srcRect/>
          <a:stretch>
            <a:fillRect/>
          </a:stretch>
        </p:blipFill>
        <p:spPr bwMode="auto">
          <a:xfrm>
            <a:off x="2486026" y="228601"/>
            <a:ext cx="6886575" cy="3109913"/>
          </a:xfrm>
          <a:prstGeom prst="rect">
            <a:avLst/>
          </a:prstGeom>
          <a:noFill/>
          <a:ln>
            <a:noFill/>
          </a:ln>
          <a:effectLst>
            <a:outerShdw blurRad="292100" dist="139700" dir="2760000" algn="tl" rotWithShape="0">
              <a:schemeClr val="tx1">
                <a:lumMod val="95000"/>
                <a:lumOff val="5000"/>
                <a:alpha val="65000"/>
              </a:schemeClr>
            </a:outerShdw>
          </a:effectLst>
          <a:extLst/>
        </p:spPr>
      </p:pic>
    </p:spTree>
    <p:extLst>
      <p:ext uri="{BB962C8B-B14F-4D97-AF65-F5344CB8AC3E}">
        <p14:creationId xmlns:p14="http://schemas.microsoft.com/office/powerpoint/2010/main" val="18366400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wd">
                                    <p:tmPct val="5000"/>
                                  </p:iterate>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10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1828800" y="457201"/>
            <a:ext cx="4038600" cy="5211763"/>
          </a:xfrm>
        </p:spPr>
        <p:txBody>
          <a:bodyPr/>
          <a:lstStyle/>
          <a:p>
            <a:pPr algn="ctr">
              <a:buFont typeface="Arial" charset="0"/>
              <a:buNone/>
              <a:defRPr/>
            </a:pPr>
            <a:r>
              <a:rPr lang="en-US" b="1" dirty="0">
                <a:solidFill>
                  <a:schemeClr val="bg1"/>
                </a:solidFill>
                <a:effectLst>
                  <a:outerShdw blurRad="38100" dist="38100" dir="2700000" algn="tl">
                    <a:srgbClr val="000000">
                      <a:alpha val="43137"/>
                    </a:srgbClr>
                  </a:outerShdw>
                </a:effectLst>
              </a:rPr>
              <a:t>However, the righteous—those who have chosen to keep the commandments—will “shine forth as the sun in the kingdom of their Father” (Matthew 13:43).</a:t>
            </a:r>
          </a:p>
          <a:p>
            <a:pPr>
              <a:buFont typeface="Arial" charset="0"/>
              <a:buChar char="•"/>
              <a:defRPr/>
            </a:pP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6400801" y="381001"/>
            <a:ext cx="3806825" cy="4187825"/>
          </a:xfrm>
          <a:prstGeom prst="rect">
            <a:avLst/>
          </a:prstGeom>
          <a:noFill/>
          <a:ln w="9525">
            <a:noFill/>
            <a:miter lim="800000"/>
            <a:headEnd/>
            <a:tailEnd/>
          </a:ln>
        </p:spPr>
      </p:pic>
    </p:spTree>
    <p:extLst>
      <p:ext uri="{BB962C8B-B14F-4D97-AF65-F5344CB8AC3E}">
        <p14:creationId xmlns:p14="http://schemas.microsoft.com/office/powerpoint/2010/main" val="176173226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up)">
                                      <p:cBhvr>
                                        <p:cTn id="7" dur="750"/>
                                        <p:tgtEl>
                                          <p:spTgt spid="27650">
                                            <p:txEl>
                                              <p:pRg st="0" end="0"/>
                                            </p:txEl>
                                          </p:spTgt>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057400" y="304800"/>
            <a:ext cx="7696200" cy="1981200"/>
          </a:xfrm>
        </p:spPr>
        <p:txBody>
          <a:bodyPr/>
          <a:lstStyle/>
          <a:p>
            <a:pPr eaLnBrk="1" hangingPunct="1">
              <a:buFont typeface="Arial" charset="0"/>
              <a:buChar char="•"/>
              <a:defRPr/>
            </a:pPr>
            <a:r>
              <a:rPr lang="en-US" sz="3600" b="1" dirty="0">
                <a:solidFill>
                  <a:schemeClr val="accent4">
                    <a:lumMod val="20000"/>
                    <a:lumOff val="80000"/>
                  </a:schemeClr>
                </a:solidFill>
                <a:effectLst>
                  <a:outerShdw blurRad="38100" dist="38100" dir="2700000" algn="tl">
                    <a:srgbClr val="000000">
                      <a:alpha val="43137"/>
                    </a:srgbClr>
                  </a:outerShdw>
                </a:effectLst>
              </a:rPr>
              <a:t>When we come to earth, we are given the freedom to choose between good and evil. </a:t>
            </a:r>
            <a:endParaRPr lang="en-US" sz="3600" dirty="0">
              <a:solidFill>
                <a:schemeClr val="accent4">
                  <a:lumMod val="20000"/>
                  <a:lumOff val="80000"/>
                </a:schemeClr>
              </a:solidFill>
            </a:endParaRPr>
          </a:p>
        </p:txBody>
      </p:sp>
      <p:sp>
        <p:nvSpPr>
          <p:cNvPr id="4" name="Content Placeholder 1"/>
          <p:cNvSpPr txBox="1">
            <a:spLocks/>
          </p:cNvSpPr>
          <p:nvPr/>
        </p:nvSpPr>
        <p:spPr bwMode="auto">
          <a:xfrm>
            <a:off x="6477000" y="2209800"/>
            <a:ext cx="3962400" cy="31242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defRPr/>
            </a:pPr>
            <a:r>
              <a:rPr lang="en-US" sz="3600" b="1" dirty="0">
                <a:solidFill>
                  <a:srgbClr val="FFC000"/>
                </a:solidFill>
                <a:effectLst>
                  <a:outerShdw blurRad="38100" dist="38100" dir="2700000" algn="tl">
                    <a:srgbClr val="000000">
                      <a:alpha val="43137"/>
                    </a:srgbClr>
                  </a:outerShdw>
                </a:effectLst>
                <a:latin typeface="Calibri"/>
              </a:rPr>
              <a:t>It is up to us to choose whether we will be like the wheat or the tares.</a:t>
            </a:r>
          </a:p>
        </p:txBody>
      </p:sp>
      <p:pic>
        <p:nvPicPr>
          <p:cNvPr id="25604" name="Picture 2"/>
          <p:cNvPicPr>
            <a:picLocks noChangeAspect="1" noChangeArrowheads="1"/>
          </p:cNvPicPr>
          <p:nvPr/>
        </p:nvPicPr>
        <p:blipFill>
          <a:blip r:embed="rId2" cstate="print"/>
          <a:srcRect/>
          <a:stretch>
            <a:fillRect/>
          </a:stretch>
        </p:blipFill>
        <p:spPr bwMode="auto">
          <a:xfrm>
            <a:off x="1905000" y="2209800"/>
            <a:ext cx="4572000" cy="4324350"/>
          </a:xfrm>
          <a:prstGeom prst="rect">
            <a:avLst/>
          </a:prstGeom>
          <a:noFill/>
          <a:ln w="9525">
            <a:noFill/>
            <a:miter lim="800000"/>
            <a:headEnd/>
            <a:tailEnd/>
          </a:ln>
        </p:spPr>
      </p:pic>
    </p:spTree>
    <p:extLst>
      <p:ext uri="{BB962C8B-B14F-4D97-AF65-F5344CB8AC3E}">
        <p14:creationId xmlns:p14="http://schemas.microsoft.com/office/powerpoint/2010/main" val="34278267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1000" fill="hold"/>
                                        <p:tgtEl>
                                          <p:spTgt spid="2765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0">
                                            <p:txEl>
                                              <p:pRg st="0" end="0"/>
                                            </p:txEl>
                                          </p:spTgt>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pPr>
              <a:defRPr/>
            </a:pPr>
            <a:r>
              <a:rPr lang="en-US" b="1" dirty="0">
                <a:solidFill>
                  <a:schemeClr val="bg1"/>
                </a:solidFill>
                <a:effectLst>
                  <a:outerShdw blurRad="38100" dist="38100" dir="2700000" algn="tl">
                    <a:srgbClr val="000000">
                      <a:alpha val="43137"/>
                    </a:srgbClr>
                  </a:outerShdw>
                </a:effectLst>
              </a:rPr>
              <a:t>TARES or DARNEL</a:t>
            </a:r>
          </a:p>
        </p:txBody>
      </p:sp>
      <p:sp>
        <p:nvSpPr>
          <p:cNvPr id="26627" name="Content Placeholder 4"/>
          <p:cNvSpPr>
            <a:spLocks noGrp="1"/>
          </p:cNvSpPr>
          <p:nvPr>
            <p:ph idx="1"/>
          </p:nvPr>
        </p:nvSpPr>
        <p:spPr>
          <a:xfrm>
            <a:off x="1981200" y="990601"/>
            <a:ext cx="8229600" cy="5135563"/>
          </a:xfrm>
        </p:spPr>
        <p:txBody>
          <a:bodyPr/>
          <a:lstStyle/>
          <a:p>
            <a:pPr>
              <a:buFont typeface="Arial" pitchFamily="34" charset="0"/>
              <a:buNone/>
            </a:pPr>
            <a:r>
              <a:rPr lang="en-US">
                <a:solidFill>
                  <a:schemeClr val="bg1"/>
                </a:solidFill>
              </a:rPr>
              <a:t>When you look up the word "Tares" on Wikipedia, it comes back with the equivalent plant named "Darnel.  Darnel, </a:t>
            </a:r>
            <a:r>
              <a:rPr lang="en-US" i="1">
                <a:solidFill>
                  <a:schemeClr val="bg1"/>
                </a:solidFill>
              </a:rPr>
              <a:t>which expresses a characteristic of making one feel </a:t>
            </a:r>
            <a:r>
              <a:rPr lang="en-US" b="1" i="1" u="sng">
                <a:solidFill>
                  <a:schemeClr val="bg1"/>
                </a:solidFill>
              </a:rPr>
              <a:t>poisoned with drunkenness, and can cause death</a:t>
            </a:r>
            <a:r>
              <a:rPr lang="en-US" b="1" i="1">
                <a:solidFill>
                  <a:schemeClr val="bg1"/>
                </a:solidFill>
              </a:rPr>
              <a:t>. </a:t>
            </a:r>
            <a:endParaRPr lang="en-US"/>
          </a:p>
        </p:txBody>
      </p:sp>
    </p:spTree>
    <p:extLst>
      <p:ext uri="{BB962C8B-B14F-4D97-AF65-F5344CB8AC3E}">
        <p14:creationId xmlns:p14="http://schemas.microsoft.com/office/powerpoint/2010/main" val="1921071898"/>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0"/>
            <a:ext cx="8229600" cy="1143000"/>
          </a:xfrm>
        </p:spPr>
        <p:txBody>
          <a:bodyPr/>
          <a:lstStyle/>
          <a:p>
            <a:r>
              <a:rPr lang="en-US">
                <a:solidFill>
                  <a:schemeClr val="bg1"/>
                </a:solidFill>
              </a:rPr>
              <a:t>DARNEL</a:t>
            </a:r>
          </a:p>
        </p:txBody>
      </p:sp>
      <p:sp>
        <p:nvSpPr>
          <p:cNvPr id="27651" name="Content Placeholder 4"/>
          <p:cNvSpPr>
            <a:spLocks noGrp="1"/>
          </p:cNvSpPr>
          <p:nvPr>
            <p:ph idx="1"/>
          </p:nvPr>
        </p:nvSpPr>
        <p:spPr>
          <a:xfrm>
            <a:off x="1981200" y="990601"/>
            <a:ext cx="4114800" cy="5135563"/>
          </a:xfrm>
        </p:spPr>
        <p:txBody>
          <a:bodyPr/>
          <a:lstStyle/>
          <a:p>
            <a:pPr>
              <a:buFont typeface="Arial" pitchFamily="34" charset="0"/>
              <a:buNone/>
            </a:pPr>
            <a:r>
              <a:rPr lang="en-US">
                <a:solidFill>
                  <a:schemeClr val="bg1"/>
                </a:solidFill>
              </a:rPr>
              <a:t>The Faussett Bible Cyclopedia states that "when mixed with wheat flour [it] causes dizziness, intoxication, paralysis, a general trembling, followed by inability to walk, hindered speech and vomiting.</a:t>
            </a:r>
          </a:p>
        </p:txBody>
      </p:sp>
      <p:pic>
        <p:nvPicPr>
          <p:cNvPr id="27652" name="Picture 2" descr="Related image">
            <a:hlinkClick r:id="rId2"/>
          </p:cNvPr>
          <p:cNvPicPr>
            <a:picLocks noChangeAspect="1" noChangeArrowheads="1"/>
          </p:cNvPicPr>
          <p:nvPr/>
        </p:nvPicPr>
        <p:blipFill>
          <a:blip r:embed="rId3" cstate="print"/>
          <a:srcRect/>
          <a:stretch>
            <a:fillRect/>
          </a:stretch>
        </p:blipFill>
        <p:spPr bwMode="auto">
          <a:xfrm>
            <a:off x="6096001" y="1447800"/>
            <a:ext cx="4398963" cy="3352800"/>
          </a:xfrm>
          <a:prstGeom prst="rect">
            <a:avLst/>
          </a:prstGeom>
          <a:noFill/>
          <a:ln w="9525">
            <a:noFill/>
            <a:miter lim="800000"/>
            <a:headEnd/>
            <a:tailEnd/>
          </a:ln>
        </p:spPr>
      </p:pic>
    </p:spTree>
    <p:extLst>
      <p:ext uri="{BB962C8B-B14F-4D97-AF65-F5344CB8AC3E}">
        <p14:creationId xmlns:p14="http://schemas.microsoft.com/office/powerpoint/2010/main" val="4281148036"/>
      </p:ext>
    </p:extLst>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0"/>
            <a:ext cx="8229600" cy="914400"/>
          </a:xfrm>
        </p:spPr>
        <p:txBody>
          <a:bodyPr/>
          <a:lstStyle/>
          <a:p>
            <a:r>
              <a:rPr lang="en-US" sz="4000">
                <a:solidFill>
                  <a:schemeClr val="bg1"/>
                </a:solidFill>
                <a:latin typeface="Arial Black" pitchFamily="34" charset="0"/>
              </a:rPr>
              <a:t>Applications</a:t>
            </a:r>
          </a:p>
        </p:txBody>
      </p:sp>
      <p:sp>
        <p:nvSpPr>
          <p:cNvPr id="28675" name="Content Placeholder 2"/>
          <p:cNvSpPr>
            <a:spLocks noGrp="1"/>
          </p:cNvSpPr>
          <p:nvPr>
            <p:ph idx="1"/>
          </p:nvPr>
        </p:nvSpPr>
        <p:spPr>
          <a:xfrm>
            <a:off x="1981200" y="990601"/>
            <a:ext cx="8229600" cy="5135563"/>
          </a:xfrm>
        </p:spPr>
        <p:txBody>
          <a:bodyPr/>
          <a:lstStyle/>
          <a:p>
            <a:pPr marL="514350" indent="-514350">
              <a:buFont typeface="Arial" pitchFamily="34" charset="0"/>
              <a:buAutoNum type="arabicPeriod"/>
            </a:pPr>
            <a:r>
              <a:rPr lang="en-US" sz="2400">
                <a:solidFill>
                  <a:schemeClr val="bg1"/>
                </a:solidFill>
              </a:rPr>
              <a:t>In the end it’s about the quality of the harvest.</a:t>
            </a:r>
          </a:p>
          <a:p>
            <a:pPr marL="514350" indent="-514350">
              <a:buFont typeface="Arial" pitchFamily="34" charset="0"/>
              <a:buAutoNum type="arabicPeriod"/>
            </a:pPr>
            <a:r>
              <a:rPr lang="en-US" sz="2400">
                <a:solidFill>
                  <a:schemeClr val="bg1"/>
                </a:solidFill>
              </a:rPr>
              <a:t>The roots of the tares can kill good wheat.  They must stay strong it’s a struggle to live and survive.</a:t>
            </a:r>
          </a:p>
          <a:p>
            <a:pPr marL="514350" indent="-514350">
              <a:buFont typeface="Arial" pitchFamily="34" charset="0"/>
              <a:buAutoNum type="arabicPeriod"/>
            </a:pPr>
            <a:r>
              <a:rPr lang="en-US" sz="2400">
                <a:solidFill>
                  <a:schemeClr val="bg1"/>
                </a:solidFill>
              </a:rPr>
              <a:t>The tares can be translated to “darnel,” which is a toxic poison.</a:t>
            </a:r>
          </a:p>
          <a:p>
            <a:pPr marL="514350" indent="-514350">
              <a:buFont typeface="Arial" pitchFamily="34" charset="0"/>
              <a:buAutoNum type="arabicPeriod"/>
            </a:pPr>
            <a:r>
              <a:rPr lang="en-US" sz="2400">
                <a:solidFill>
                  <a:schemeClr val="bg1"/>
                </a:solidFill>
              </a:rPr>
              <a:t>The farmer must be aware of Satan’s attacks. He is always there.  Be alert . . .DAILY!</a:t>
            </a:r>
          </a:p>
          <a:p>
            <a:pPr marL="514350" indent="-514350">
              <a:buFont typeface="Arial" pitchFamily="34" charset="0"/>
              <a:buAutoNum type="arabicPeriod"/>
            </a:pPr>
            <a:r>
              <a:rPr lang="en-US" sz="2400">
                <a:solidFill>
                  <a:schemeClr val="bg1"/>
                </a:solidFill>
              </a:rPr>
              <a:t>The farmer always waits for the Harvest Season.  This is God’s promise of a future judgment.</a:t>
            </a:r>
          </a:p>
        </p:txBody>
      </p:sp>
    </p:spTree>
    <p:extLst>
      <p:ext uri="{BB962C8B-B14F-4D97-AF65-F5344CB8AC3E}">
        <p14:creationId xmlns:p14="http://schemas.microsoft.com/office/powerpoint/2010/main" val="84804943"/>
      </p:ext>
    </p:extLst>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0"/>
            <a:ext cx="8229600" cy="914400"/>
          </a:xfrm>
        </p:spPr>
        <p:txBody>
          <a:bodyPr/>
          <a:lstStyle/>
          <a:p>
            <a:r>
              <a:rPr lang="en-US" sz="4000">
                <a:solidFill>
                  <a:schemeClr val="bg1"/>
                </a:solidFill>
                <a:latin typeface="Arial Black" pitchFamily="34" charset="0"/>
              </a:rPr>
              <a:t>Applications</a:t>
            </a:r>
          </a:p>
        </p:txBody>
      </p:sp>
      <p:sp>
        <p:nvSpPr>
          <p:cNvPr id="3" name="Content Placeholder 2"/>
          <p:cNvSpPr>
            <a:spLocks noGrp="1"/>
          </p:cNvSpPr>
          <p:nvPr>
            <p:ph idx="1"/>
          </p:nvPr>
        </p:nvSpPr>
        <p:spPr>
          <a:xfrm>
            <a:off x="1981200" y="990601"/>
            <a:ext cx="8229600" cy="5135563"/>
          </a:xfrm>
        </p:spPr>
        <p:txBody>
          <a:bodyPr>
            <a:normAutofit/>
          </a:bodyPr>
          <a:lstStyle/>
          <a:p>
            <a:pPr marL="514350" indent="-514350">
              <a:buFont typeface="Arial" charset="0"/>
              <a:buAutoNum type="arabicPeriod" startAt="6"/>
              <a:defRPr/>
            </a:pPr>
            <a:r>
              <a:rPr lang="en-US" sz="2400" dirty="0">
                <a:solidFill>
                  <a:schemeClr val="bg1"/>
                </a:solidFill>
              </a:rPr>
              <a:t>Only God can identify the real “Wheat” from those who are “tares.” Leave it to God!</a:t>
            </a:r>
          </a:p>
          <a:p>
            <a:pPr marL="514350" indent="-514350">
              <a:buFont typeface="Arial" charset="0"/>
              <a:buAutoNum type="arabicPeriod" startAt="6"/>
              <a:defRPr/>
            </a:pPr>
            <a:r>
              <a:rPr lang="en-US" sz="2400" dirty="0">
                <a:solidFill>
                  <a:schemeClr val="bg1"/>
                </a:solidFill>
              </a:rPr>
              <a:t>One day Jesus will cast out all of the </a:t>
            </a:r>
            <a:r>
              <a:rPr lang="en-US" sz="2400" b="1" dirty="0">
                <a:solidFill>
                  <a:srgbClr val="FFFF00"/>
                </a:solidFill>
                <a:effectLst>
                  <a:outerShdw blurRad="38100" dist="38100" dir="2700000" algn="tl">
                    <a:srgbClr val="000000">
                      <a:alpha val="43137"/>
                    </a:srgbClr>
                  </a:outerShdw>
                </a:effectLst>
              </a:rPr>
              <a:t>“causes,” of sin! </a:t>
            </a:r>
            <a:r>
              <a:rPr lang="en-US" sz="2400" dirty="0">
                <a:solidFill>
                  <a:schemeClr val="bg1"/>
                </a:solidFill>
              </a:rPr>
              <a:t>(Matt. 13:41)</a:t>
            </a:r>
          </a:p>
          <a:p>
            <a:pPr marL="514350" indent="-514350">
              <a:buFont typeface="Arial" charset="0"/>
              <a:buAutoNum type="arabicPeriod" startAt="6"/>
              <a:defRPr/>
            </a:pPr>
            <a:r>
              <a:rPr lang="en-US" sz="2400" dirty="0">
                <a:solidFill>
                  <a:schemeClr val="bg1"/>
                </a:solidFill>
              </a:rPr>
              <a:t>The good seed was hidden until the enemy came along.  Be constantly in the WORD.</a:t>
            </a:r>
          </a:p>
          <a:p>
            <a:pPr marL="514350" indent="-514350">
              <a:buFont typeface="Arial" charset="0"/>
              <a:buAutoNum type="arabicPeriod" startAt="6"/>
              <a:defRPr/>
            </a:pPr>
            <a:r>
              <a:rPr lang="en-US" sz="2400" dirty="0">
                <a:solidFill>
                  <a:schemeClr val="bg1"/>
                </a:solidFill>
              </a:rPr>
              <a:t>The enemy will always attack the workers of the farm. He will prowl like a lion.  Attacks to others, may require us to fight as a team of believers. </a:t>
            </a:r>
          </a:p>
          <a:p>
            <a:pPr marL="514350" indent="-514350">
              <a:buFont typeface="Arial" charset="0"/>
              <a:buAutoNum type="arabicPeriod" startAt="6"/>
              <a:defRPr/>
            </a:pPr>
            <a:r>
              <a:rPr lang="en-US" sz="2400" dirty="0">
                <a:solidFill>
                  <a:schemeClr val="bg1"/>
                </a:solidFill>
              </a:rPr>
              <a:t>One day there is a harvest and the “tares/darnel” will be destroyed.</a:t>
            </a:r>
          </a:p>
          <a:p>
            <a:pPr marL="514350" indent="-514350">
              <a:buFont typeface="Arial" charset="0"/>
              <a:buAutoNum type="arabicPeriod"/>
              <a:defRPr/>
            </a:pPr>
            <a:endParaRPr lang="en-US" dirty="0">
              <a:solidFill>
                <a:schemeClr val="bg1"/>
              </a:solidFill>
            </a:endParaRPr>
          </a:p>
        </p:txBody>
      </p:sp>
    </p:spTree>
    <p:extLst>
      <p:ext uri="{BB962C8B-B14F-4D97-AF65-F5344CB8AC3E}">
        <p14:creationId xmlns:p14="http://schemas.microsoft.com/office/powerpoint/2010/main" val="635062586"/>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362200" y="152400"/>
            <a:ext cx="7772400" cy="1066800"/>
          </a:xfrm>
        </p:spPr>
        <p:txBody>
          <a:bodyPr/>
          <a:lstStyle/>
          <a:p>
            <a:endParaRPr lang="en-US"/>
          </a:p>
        </p:txBody>
      </p:sp>
      <p:sp>
        <p:nvSpPr>
          <p:cNvPr id="3" name="Subtitle 2"/>
          <p:cNvSpPr>
            <a:spLocks noGrp="1"/>
          </p:cNvSpPr>
          <p:nvPr>
            <p:ph type="subTitle" idx="1"/>
          </p:nvPr>
        </p:nvSpPr>
        <p:spPr>
          <a:xfrm>
            <a:off x="2971800" y="5410200"/>
            <a:ext cx="6400800" cy="990600"/>
          </a:xfrm>
        </p:spPr>
        <p:txBody>
          <a:bodyPr/>
          <a:lstStyle/>
          <a:p>
            <a:pPr>
              <a:buFont typeface="Arial" charset="0"/>
              <a:buNone/>
              <a:defRPr/>
            </a:pPr>
            <a:endParaRPr lang="en-US" dirty="0"/>
          </a:p>
        </p:txBody>
      </p:sp>
      <p:pic>
        <p:nvPicPr>
          <p:cNvPr id="3076" name="Picture 3" descr="BUS TOUR.jpg"/>
          <p:cNvPicPr>
            <a:picLocks noChangeAspect="1"/>
          </p:cNvPicPr>
          <p:nvPr/>
        </p:nvPicPr>
        <p:blipFill>
          <a:blip r:embed="rId2" cstate="print"/>
          <a:srcRect/>
          <a:stretch>
            <a:fillRect/>
          </a:stretch>
        </p:blipFill>
        <p:spPr bwMode="auto">
          <a:xfrm>
            <a:off x="3168650" y="1479550"/>
            <a:ext cx="5854700" cy="3092450"/>
          </a:xfrm>
          <a:prstGeom prst="rect">
            <a:avLst/>
          </a:prstGeom>
          <a:noFill/>
          <a:ln w="9525">
            <a:noFill/>
            <a:miter lim="800000"/>
            <a:headEnd/>
            <a:tailEnd/>
          </a:ln>
        </p:spPr>
      </p:pic>
    </p:spTree>
    <p:extLst>
      <p:ext uri="{BB962C8B-B14F-4D97-AF65-F5344CB8AC3E}">
        <p14:creationId xmlns:p14="http://schemas.microsoft.com/office/powerpoint/2010/main" val="1070106078"/>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0"/>
            <a:ext cx="8229600" cy="914400"/>
          </a:xfrm>
        </p:spPr>
        <p:txBody>
          <a:bodyPr/>
          <a:lstStyle/>
          <a:p>
            <a:r>
              <a:rPr lang="en-US" sz="4000">
                <a:solidFill>
                  <a:schemeClr val="bg1"/>
                </a:solidFill>
                <a:latin typeface="Arial Black" pitchFamily="34" charset="0"/>
              </a:rPr>
              <a:t>Applications</a:t>
            </a:r>
          </a:p>
        </p:txBody>
      </p:sp>
      <p:sp>
        <p:nvSpPr>
          <p:cNvPr id="30723" name="Content Placeholder 2"/>
          <p:cNvSpPr>
            <a:spLocks noGrp="1"/>
          </p:cNvSpPr>
          <p:nvPr>
            <p:ph idx="1"/>
          </p:nvPr>
        </p:nvSpPr>
        <p:spPr>
          <a:xfrm>
            <a:off x="1981200" y="990601"/>
            <a:ext cx="8229600" cy="5135563"/>
          </a:xfrm>
        </p:spPr>
        <p:txBody>
          <a:bodyPr/>
          <a:lstStyle/>
          <a:p>
            <a:pPr marL="514350" indent="-514350">
              <a:buFont typeface="Arial" pitchFamily="34" charset="0"/>
              <a:buAutoNum type="arabicPeriod" startAt="11"/>
            </a:pPr>
            <a:r>
              <a:rPr lang="en-US" sz="2400">
                <a:solidFill>
                  <a:schemeClr val="bg1"/>
                </a:solidFill>
              </a:rPr>
              <a:t>In the end everything will be exposed.</a:t>
            </a:r>
          </a:p>
          <a:p>
            <a:pPr marL="514350" indent="-514350">
              <a:buFont typeface="Arial" pitchFamily="34" charset="0"/>
              <a:buAutoNum type="arabicPeriod" startAt="11"/>
            </a:pPr>
            <a:r>
              <a:rPr lang="en-US" sz="2400">
                <a:solidFill>
                  <a:schemeClr val="bg1"/>
                </a:solidFill>
              </a:rPr>
              <a:t>Spiritual “discernment,” is needed to sort out the wheat from the tares.  Depend upon God’s Spirit to help you discern the truth.  </a:t>
            </a:r>
          </a:p>
          <a:p>
            <a:pPr marL="514350" indent="-514350">
              <a:buFont typeface="Arial" pitchFamily="34" charset="0"/>
              <a:buAutoNum type="arabicPeriod" startAt="11"/>
            </a:pPr>
            <a:r>
              <a:rPr lang="en-US" sz="2400">
                <a:solidFill>
                  <a:schemeClr val="bg1"/>
                </a:solidFill>
              </a:rPr>
              <a:t>We are called to be witnesses, NOT lawyers, or judges.  Be active as witnesses.</a:t>
            </a:r>
          </a:p>
          <a:p>
            <a:pPr marL="514350" indent="-514350">
              <a:buFont typeface="Arial" pitchFamily="34" charset="0"/>
              <a:buAutoNum type="arabicPeriod" startAt="11"/>
            </a:pPr>
            <a:r>
              <a:rPr lang="en-US" sz="2400">
                <a:solidFill>
                  <a:schemeClr val="bg1"/>
                </a:solidFill>
              </a:rPr>
              <a:t>There will be counterfeit Christians and and false teachers.  Let God be the judge.  Be careful who you put in leadership/teacher positions. </a:t>
            </a:r>
          </a:p>
        </p:txBody>
      </p:sp>
    </p:spTree>
    <p:extLst>
      <p:ext uri="{BB962C8B-B14F-4D97-AF65-F5344CB8AC3E}">
        <p14:creationId xmlns:p14="http://schemas.microsoft.com/office/powerpoint/2010/main" val="3913584003"/>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solidFill>
                  <a:schemeClr val="bg1"/>
                </a:solidFill>
                <a:latin typeface="Arial Black" pitchFamily="34" charset="0"/>
              </a:rPr>
              <a:t>Application</a:t>
            </a:r>
          </a:p>
        </p:txBody>
      </p:sp>
      <p:sp>
        <p:nvSpPr>
          <p:cNvPr id="3" name="Content Placeholder 2"/>
          <p:cNvSpPr>
            <a:spLocks noGrp="1"/>
          </p:cNvSpPr>
          <p:nvPr>
            <p:ph idx="1"/>
          </p:nvPr>
        </p:nvSpPr>
        <p:spPr/>
        <p:txBody>
          <a:bodyPr/>
          <a:lstStyle/>
          <a:p>
            <a:pPr>
              <a:buFont typeface="Arial" charset="0"/>
              <a:buNone/>
              <a:defRPr/>
            </a:pPr>
            <a:r>
              <a:rPr lang="en-US" b="1" dirty="0">
                <a:solidFill>
                  <a:schemeClr val="bg1"/>
                </a:solidFill>
                <a:effectLst>
                  <a:outerShdw blurRad="38100" dist="38100" dir="2700000" algn="tl">
                    <a:srgbClr val="000000">
                      <a:alpha val="43137"/>
                    </a:srgbClr>
                  </a:outerShdw>
                </a:effectLst>
                <a:latin typeface="Arial Black" pitchFamily="34" charset="0"/>
              </a:rPr>
              <a:t>2Pe 3:9  </a:t>
            </a:r>
            <a:r>
              <a:rPr lang="en-US" b="1" dirty="0">
                <a:solidFill>
                  <a:schemeClr val="bg1"/>
                </a:solidFill>
                <a:effectLst>
                  <a:outerShdw blurRad="38100" dist="38100" dir="2700000" algn="tl">
                    <a:srgbClr val="000000">
                      <a:alpha val="43137"/>
                    </a:srgbClr>
                  </a:outerShdw>
                </a:effectLst>
              </a:rPr>
              <a:t>The Lord is not slow to fulfill his promise as some count slowness, but is patient toward you, not wishing that any should perish, but that all should reach repentance. </a:t>
            </a:r>
          </a:p>
          <a:p>
            <a:pPr>
              <a:buFont typeface="Arial" charset="0"/>
              <a:buChar char="•"/>
              <a:defRPr/>
            </a:pPr>
            <a:endParaRPr lang="en-US" dirty="0"/>
          </a:p>
        </p:txBody>
      </p:sp>
    </p:spTree>
    <p:extLst>
      <p:ext uri="{BB962C8B-B14F-4D97-AF65-F5344CB8AC3E}">
        <p14:creationId xmlns:p14="http://schemas.microsoft.com/office/powerpoint/2010/main" val="2682539255"/>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457200"/>
            <a:ext cx="76962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pitchFamily="34" charset="0"/>
                <a:ea typeface="MS PGothic" charset="0"/>
                <a:cs typeface="Arial" pitchFamily="34" charset="0"/>
              </a:rPr>
              <a:t>Becky Green of Wasilla, Alaska lost her son, </a:t>
            </a:r>
            <a:r>
              <a:rPr lang="en-US" dirty="0" err="1">
                <a:solidFill>
                  <a:prstClr val="black"/>
                </a:solidFill>
                <a:latin typeface="Calibri" pitchFamily="34" charset="0"/>
                <a:ea typeface="MS PGothic" charset="0"/>
                <a:cs typeface="Arial" pitchFamily="34" charset="0"/>
              </a:rPr>
              <a:t>Triston</a:t>
            </a:r>
            <a:r>
              <a:rPr lang="en-US" dirty="0">
                <a:solidFill>
                  <a:prstClr val="black"/>
                </a:solidFill>
                <a:latin typeface="Calibri" pitchFamily="34" charset="0"/>
                <a:ea typeface="MS PGothic" charset="0"/>
                <a:cs typeface="Arial" pitchFamily="34" charset="0"/>
              </a:rPr>
              <a:t> Green, in a car accident in 2015 when he was just 20 years old. In her wedding her flowers had pictures of him.</a:t>
            </a:r>
          </a:p>
        </p:txBody>
      </p:sp>
      <p:pic>
        <p:nvPicPr>
          <p:cNvPr id="6" name="Picture 5" descr="heart4.jpg"/>
          <p:cNvPicPr>
            <a:picLocks noChangeAspect="1"/>
          </p:cNvPicPr>
          <p:nvPr/>
        </p:nvPicPr>
        <p:blipFill>
          <a:blip r:embed="rId2" cstate="print"/>
          <a:stretch>
            <a:fillRect/>
          </a:stretch>
        </p:blipFill>
        <p:spPr>
          <a:xfrm>
            <a:off x="2590800" y="1524000"/>
            <a:ext cx="7315200" cy="4876800"/>
          </a:xfrm>
          <a:prstGeom prst="rect">
            <a:avLst/>
          </a:prstGeom>
        </p:spPr>
      </p:pic>
    </p:spTree>
    <p:extLst>
      <p:ext uri="{BB962C8B-B14F-4D97-AF65-F5344CB8AC3E}">
        <p14:creationId xmlns:p14="http://schemas.microsoft.com/office/powerpoint/2010/main" val="3230854316"/>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457200"/>
            <a:ext cx="7696200"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Black" pitchFamily="34" charset="0"/>
                <a:ea typeface="MS PGothic" charset="0"/>
                <a:cs typeface="Arial" pitchFamily="34" charset="0"/>
              </a:rPr>
              <a:t>Friends set up a chair with a sign . . .</a:t>
            </a:r>
          </a:p>
        </p:txBody>
      </p:sp>
      <p:pic>
        <p:nvPicPr>
          <p:cNvPr id="4" name="Picture 3" descr="I am in Heaven CHAIR 5.jpg"/>
          <p:cNvPicPr>
            <a:picLocks noChangeAspect="1"/>
          </p:cNvPicPr>
          <p:nvPr/>
        </p:nvPicPr>
        <p:blipFill>
          <a:blip r:embed="rId2" cstate="print"/>
          <a:stretch>
            <a:fillRect/>
          </a:stretch>
        </p:blipFill>
        <p:spPr>
          <a:xfrm>
            <a:off x="2133600" y="1066800"/>
            <a:ext cx="7099300" cy="4740016"/>
          </a:xfrm>
          <a:prstGeom prst="rect">
            <a:avLst/>
          </a:prstGeom>
        </p:spPr>
      </p:pic>
    </p:spTree>
    <p:extLst>
      <p:ext uri="{BB962C8B-B14F-4D97-AF65-F5344CB8AC3E}">
        <p14:creationId xmlns:p14="http://schemas.microsoft.com/office/powerpoint/2010/main" val="2608165168"/>
      </p:ext>
    </p:extLst>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7467600" y="304800"/>
            <a:ext cx="2527300" cy="5257800"/>
          </a:xfrm>
          <a:prstGeom prst="rect">
            <a:avLst/>
          </a:prstGeom>
          <a:noFill/>
          <a:ln w="9525">
            <a:noFill/>
            <a:miter lim="800000"/>
            <a:headEnd/>
            <a:tailEnd/>
          </a:ln>
        </p:spPr>
      </p:pic>
      <p:sp>
        <p:nvSpPr>
          <p:cNvPr id="5" name="Content Placeholder 4"/>
          <p:cNvSpPr>
            <a:spLocks noGrp="1"/>
          </p:cNvSpPr>
          <p:nvPr>
            <p:ph idx="1"/>
          </p:nvPr>
        </p:nvSpPr>
        <p:spPr>
          <a:xfrm>
            <a:off x="1828800" y="304800"/>
            <a:ext cx="4876800" cy="5791200"/>
          </a:xfrm>
        </p:spPr>
        <p:txBody>
          <a:bodyPr/>
          <a:lstStyle/>
          <a:p>
            <a:pPr>
              <a:buNone/>
            </a:pPr>
            <a:r>
              <a:rPr lang="en-US" sz="2400" dirty="0">
                <a:solidFill>
                  <a:schemeClr val="bg1"/>
                </a:solidFill>
              </a:rPr>
              <a:t>Kelly </a:t>
            </a:r>
            <a:r>
              <a:rPr lang="en-US" sz="2400" dirty="0" err="1">
                <a:solidFill>
                  <a:schemeClr val="bg1"/>
                </a:solidFill>
              </a:rPr>
              <a:t>Turney</a:t>
            </a:r>
            <a:r>
              <a:rPr lang="en-US" sz="2400" dirty="0">
                <a:solidFill>
                  <a:schemeClr val="bg1"/>
                </a:solidFill>
              </a:rPr>
              <a:t>, </a:t>
            </a:r>
            <a:r>
              <a:rPr lang="en-US" sz="2400" dirty="0" err="1">
                <a:solidFill>
                  <a:schemeClr val="bg1"/>
                </a:solidFill>
              </a:rPr>
              <a:t>fiance</a:t>
            </a:r>
            <a:r>
              <a:rPr lang="en-US" sz="2400" dirty="0">
                <a:solidFill>
                  <a:schemeClr val="bg1"/>
                </a:solidFill>
              </a:rPr>
              <a:t>’ wanted to make sure her son was as much a part of their wedding as possible.</a:t>
            </a:r>
          </a:p>
          <a:p>
            <a:pPr>
              <a:buNone/>
            </a:pPr>
            <a:r>
              <a:rPr lang="en-US" sz="2400" dirty="0" err="1">
                <a:solidFill>
                  <a:srgbClr val="FFC000"/>
                </a:solidFill>
                <a:effectLst>
                  <a:outerShdw blurRad="38100" dist="38100" dir="2700000" algn="tl">
                    <a:srgbClr val="000000">
                      <a:alpha val="43137"/>
                    </a:srgbClr>
                  </a:outerShdw>
                </a:effectLst>
              </a:rPr>
              <a:t>Triston</a:t>
            </a:r>
            <a:r>
              <a:rPr lang="en-US" sz="2400" dirty="0">
                <a:solidFill>
                  <a:srgbClr val="FFC000"/>
                </a:solidFill>
                <a:effectLst>
                  <a:outerShdw blurRad="38100" dist="38100" dir="2700000" algn="tl">
                    <a:srgbClr val="000000">
                      <a:alpha val="43137"/>
                    </a:srgbClr>
                  </a:outerShdw>
                </a:effectLst>
              </a:rPr>
              <a:t> Green, her son, “donated the gift of life to five complete strangers through organ donation. It is no surprise that everyone who knew him said that he was their best friend. On that morning, five people gained a new best friend.”</a:t>
            </a:r>
          </a:p>
          <a:p>
            <a:pPr>
              <a:buNone/>
            </a:pPr>
            <a:r>
              <a:rPr lang="en-US" sz="2400" dirty="0" err="1">
                <a:solidFill>
                  <a:schemeClr val="bg1"/>
                </a:solidFill>
              </a:rPr>
              <a:t>Turney</a:t>
            </a:r>
            <a:r>
              <a:rPr lang="en-US" sz="2400" dirty="0">
                <a:solidFill>
                  <a:schemeClr val="bg1"/>
                </a:solidFill>
              </a:rPr>
              <a:t>, surprised her by flying Jacob up to Alaska to stand in as a groomsmen, carrying </a:t>
            </a:r>
            <a:r>
              <a:rPr lang="en-US" sz="2400" dirty="0" err="1">
                <a:solidFill>
                  <a:schemeClr val="bg1"/>
                </a:solidFill>
              </a:rPr>
              <a:t>Triston’s</a:t>
            </a:r>
            <a:r>
              <a:rPr lang="en-US" sz="2400" dirty="0">
                <a:solidFill>
                  <a:schemeClr val="bg1"/>
                </a:solidFill>
              </a:rPr>
              <a:t> heart,” </a:t>
            </a:r>
          </a:p>
          <a:p>
            <a:endParaRPr lang="en-US" dirty="0"/>
          </a:p>
        </p:txBody>
      </p:sp>
    </p:spTree>
    <p:extLst>
      <p:ext uri="{BB962C8B-B14F-4D97-AF65-F5344CB8AC3E}">
        <p14:creationId xmlns:p14="http://schemas.microsoft.com/office/powerpoint/2010/main" val="2331557382"/>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Jacob </a:t>
            </a:r>
            <a:r>
              <a:rPr lang="en-US" sz="3200" b="1" dirty="0" err="1">
                <a:solidFill>
                  <a:schemeClr val="bg1"/>
                </a:solidFill>
                <a:effectLst>
                  <a:outerShdw blurRad="38100" dist="38100" dir="2700000" algn="tl">
                    <a:srgbClr val="000000">
                      <a:alpha val="43137"/>
                    </a:srgbClr>
                  </a:outerShdw>
                </a:effectLst>
              </a:rPr>
              <a:t>Kilby</a:t>
            </a:r>
            <a:r>
              <a:rPr lang="en-US" sz="3200" b="1" dirty="0">
                <a:solidFill>
                  <a:schemeClr val="bg1"/>
                </a:solidFill>
                <a:effectLst>
                  <a:outerShdw blurRad="38100" dist="38100" dir="2700000" algn="tl">
                    <a:srgbClr val="000000">
                      <a:alpha val="43137"/>
                    </a:srgbClr>
                  </a:outerShdw>
                </a:effectLst>
              </a:rPr>
              <a:t> received </a:t>
            </a:r>
            <a:r>
              <a:rPr lang="en-US" sz="3200" b="1" dirty="0" err="1">
                <a:solidFill>
                  <a:schemeClr val="bg1"/>
                </a:solidFill>
                <a:effectLst>
                  <a:outerShdw blurRad="38100" dist="38100" dir="2700000" algn="tl">
                    <a:srgbClr val="000000">
                      <a:alpha val="43137"/>
                    </a:srgbClr>
                  </a:outerShdw>
                </a:effectLst>
              </a:rPr>
              <a:t>Triston’s</a:t>
            </a:r>
            <a:r>
              <a:rPr lang="en-US" sz="3200" b="1" dirty="0">
                <a:solidFill>
                  <a:schemeClr val="bg1"/>
                </a:solidFill>
                <a:effectLst>
                  <a:outerShdw blurRad="38100" dist="38100" dir="2700000" algn="tl">
                    <a:srgbClr val="000000">
                      <a:alpha val="43137"/>
                    </a:srgbClr>
                  </a:outerShdw>
                </a:effectLst>
              </a:rPr>
              <a:t> donated heart</a:t>
            </a:r>
          </a:p>
        </p:txBody>
      </p:sp>
      <p:sp>
        <p:nvSpPr>
          <p:cNvPr id="3" name="Content Placeholder 2"/>
          <p:cNvSpPr>
            <a:spLocks noGrp="1"/>
          </p:cNvSpPr>
          <p:nvPr>
            <p:ph idx="1"/>
          </p:nvPr>
        </p:nvSpPr>
        <p:spPr/>
        <p:txBody>
          <a:bodyPr/>
          <a:lstStyle/>
          <a:p>
            <a:r>
              <a:rPr lang="en-US" sz="2800" b="1" dirty="0">
                <a:solidFill>
                  <a:schemeClr val="bg1"/>
                </a:solidFill>
                <a:effectLst>
                  <a:outerShdw blurRad="38100" dist="38100" dir="2700000" algn="tl">
                    <a:srgbClr val="000000">
                      <a:alpha val="43137"/>
                    </a:srgbClr>
                  </a:outerShdw>
                </a:effectLst>
              </a:rPr>
              <a:t>Jacob </a:t>
            </a:r>
            <a:r>
              <a:rPr lang="en-US" sz="2800" b="1" dirty="0" err="1">
                <a:solidFill>
                  <a:schemeClr val="bg1"/>
                </a:solidFill>
                <a:effectLst>
                  <a:outerShdw blurRad="38100" dist="38100" dir="2700000" algn="tl">
                    <a:srgbClr val="000000">
                      <a:alpha val="43137"/>
                    </a:srgbClr>
                  </a:outerShdw>
                </a:effectLst>
              </a:rPr>
              <a:t>Kilby</a:t>
            </a:r>
            <a:r>
              <a:rPr lang="en-US" sz="2800" b="1" dirty="0">
                <a:solidFill>
                  <a:schemeClr val="bg1"/>
                </a:solidFill>
                <a:effectLst>
                  <a:outerShdw blurRad="38100" dist="38100" dir="2700000" algn="tl">
                    <a:srgbClr val="000000">
                      <a:alpha val="43137"/>
                    </a:srgbClr>
                  </a:outerShdw>
                </a:effectLst>
              </a:rPr>
              <a:t> </a:t>
            </a:r>
            <a:r>
              <a:rPr lang="en-US" sz="2800" b="1" dirty="0">
                <a:solidFill>
                  <a:srgbClr val="FFC000"/>
                </a:solidFill>
                <a:effectLst>
                  <a:outerShdw blurRad="38100" dist="38100" dir="2700000" algn="tl">
                    <a:srgbClr val="000000">
                      <a:alpha val="43137"/>
                    </a:srgbClr>
                  </a:outerShdw>
                </a:effectLst>
              </a:rPr>
              <a:t>was born with </a:t>
            </a:r>
            <a:r>
              <a:rPr lang="en-US" sz="2800" b="1" dirty="0" err="1">
                <a:solidFill>
                  <a:srgbClr val="FFC000"/>
                </a:solidFill>
                <a:effectLst>
                  <a:outerShdw blurRad="38100" dist="38100" dir="2700000" algn="tl">
                    <a:srgbClr val="000000">
                      <a:alpha val="43137"/>
                    </a:srgbClr>
                  </a:outerShdw>
                </a:effectLst>
              </a:rPr>
              <a:t>Hypoplastic</a:t>
            </a:r>
            <a:r>
              <a:rPr lang="en-US" sz="2800" b="1" dirty="0">
                <a:solidFill>
                  <a:srgbClr val="FFC000"/>
                </a:solidFill>
                <a:effectLst>
                  <a:outerShdw blurRad="38100" dist="38100" dir="2700000" algn="tl">
                    <a:srgbClr val="000000">
                      <a:alpha val="43137"/>
                    </a:srgbClr>
                  </a:outerShdw>
                </a:effectLst>
              </a:rPr>
              <a:t> Left Heart Syndrome, a heart defect “where the left side of the heart does not fully develop for blood to flow through the heart.” He’d had four failed open heart surgeries by the age of two. Fortunately, a compatible heart was able to be transplanted to him just in time, but that heart started to weaken. By 2014, </a:t>
            </a:r>
            <a:r>
              <a:rPr lang="en-US" sz="2800" b="1" dirty="0" err="1">
                <a:solidFill>
                  <a:srgbClr val="FFC000"/>
                </a:solidFill>
                <a:effectLst>
                  <a:outerShdw blurRad="38100" dist="38100" dir="2700000" algn="tl">
                    <a:srgbClr val="000000">
                      <a:alpha val="43137"/>
                    </a:srgbClr>
                  </a:outerShdw>
                </a:effectLst>
              </a:rPr>
              <a:t>Kilby</a:t>
            </a:r>
            <a:r>
              <a:rPr lang="en-US" sz="2800" b="1" dirty="0">
                <a:solidFill>
                  <a:srgbClr val="FFC000"/>
                </a:solidFill>
                <a:effectLst>
                  <a:outerShdw blurRad="38100" dist="38100" dir="2700000" algn="tl">
                    <a:srgbClr val="000000">
                      <a:alpha val="43137"/>
                    </a:srgbClr>
                  </a:outerShdw>
                </a:effectLst>
              </a:rPr>
              <a:t> was on the organ donation list once again to receive a new heart. Now he has </a:t>
            </a:r>
            <a:r>
              <a:rPr lang="en-US" sz="2800" b="1" dirty="0" err="1">
                <a:solidFill>
                  <a:srgbClr val="FFC000"/>
                </a:solidFill>
                <a:effectLst>
                  <a:outerShdw blurRad="38100" dist="38100" dir="2700000" algn="tl">
                    <a:srgbClr val="000000">
                      <a:alpha val="43137"/>
                    </a:srgbClr>
                  </a:outerShdw>
                </a:effectLst>
              </a:rPr>
              <a:t>Triston’s</a:t>
            </a:r>
            <a:r>
              <a:rPr lang="en-US" sz="2800" b="1" dirty="0"/>
              <a:t>.</a:t>
            </a:r>
          </a:p>
        </p:txBody>
      </p:sp>
    </p:spTree>
    <p:extLst>
      <p:ext uri="{BB962C8B-B14F-4D97-AF65-F5344CB8AC3E}">
        <p14:creationId xmlns:p14="http://schemas.microsoft.com/office/powerpoint/2010/main" val="2810500370"/>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effectLst>
                  <a:outerShdw blurRad="38100" dist="38100" dir="2700000" algn="tl">
                    <a:srgbClr val="000000">
                      <a:alpha val="43137"/>
                    </a:srgbClr>
                  </a:outerShdw>
                </a:effectLst>
              </a:rPr>
              <a:t>Jacob </a:t>
            </a:r>
            <a:r>
              <a:rPr lang="en-US" sz="3600" b="1" dirty="0" err="1">
                <a:solidFill>
                  <a:schemeClr val="bg1"/>
                </a:solidFill>
                <a:effectLst>
                  <a:outerShdw blurRad="38100" dist="38100" dir="2700000" algn="tl">
                    <a:srgbClr val="000000">
                      <a:alpha val="43137"/>
                    </a:srgbClr>
                  </a:outerShdw>
                </a:effectLst>
              </a:rPr>
              <a:t>Kilby</a:t>
            </a:r>
            <a:r>
              <a:rPr lang="en-US" sz="3600" b="1" dirty="0">
                <a:solidFill>
                  <a:schemeClr val="bg1"/>
                </a:solidFill>
                <a:effectLst>
                  <a:outerShdw blurRad="38100" dist="38100" dir="2700000" algn="tl">
                    <a:srgbClr val="000000">
                      <a:alpha val="43137"/>
                    </a:srgbClr>
                  </a:outerShdw>
                </a:effectLst>
              </a:rPr>
              <a:t> received </a:t>
            </a:r>
            <a:r>
              <a:rPr lang="en-US" sz="3600" b="1" dirty="0" err="1">
                <a:solidFill>
                  <a:schemeClr val="bg1"/>
                </a:solidFill>
                <a:effectLst>
                  <a:outerShdw blurRad="38100" dist="38100" dir="2700000" algn="tl">
                    <a:srgbClr val="000000">
                      <a:alpha val="43137"/>
                    </a:srgbClr>
                  </a:outerShdw>
                </a:effectLst>
              </a:rPr>
              <a:t>Triston’s</a:t>
            </a:r>
            <a:r>
              <a:rPr lang="en-US" sz="3600" b="1" dirty="0">
                <a:solidFill>
                  <a:schemeClr val="bg1"/>
                </a:solidFill>
                <a:effectLst>
                  <a:outerShdw blurRad="38100" dist="38100" dir="2700000" algn="tl">
                    <a:srgbClr val="000000">
                      <a:alpha val="43137"/>
                    </a:srgbClr>
                  </a:outerShdw>
                </a:effectLst>
              </a:rPr>
              <a:t> donated heart</a:t>
            </a:r>
            <a:endParaRPr lang="en-US" sz="3600" dirty="0"/>
          </a:p>
        </p:txBody>
      </p:sp>
      <p:sp>
        <p:nvSpPr>
          <p:cNvPr id="3" name="Content Placeholder 2"/>
          <p:cNvSpPr>
            <a:spLocks noGrp="1"/>
          </p:cNvSpPr>
          <p:nvPr>
            <p:ph idx="1"/>
          </p:nvPr>
        </p:nvSpPr>
        <p:spPr/>
        <p:txBody>
          <a:bodyPr/>
          <a:lstStyle/>
          <a:p>
            <a:r>
              <a:rPr lang="en-US" dirty="0">
                <a:solidFill>
                  <a:srgbClr val="FFC000"/>
                </a:solidFill>
              </a:rPr>
              <a:t>According to the U.S. Department of Health and Human Services, about </a:t>
            </a:r>
            <a:r>
              <a:rPr lang="en-US" u="sng" dirty="0">
                <a:solidFill>
                  <a:srgbClr val="FFFF00"/>
                </a:solidFill>
              </a:rPr>
              <a:t>20 people in the U.S. </a:t>
            </a:r>
            <a:r>
              <a:rPr lang="en-US" u="sng" dirty="0">
                <a:solidFill>
                  <a:srgbClr val="FFFF00"/>
                </a:solidFill>
                <a:effectLst>
                  <a:outerShdw blurRad="38100" dist="38100" dir="2700000" algn="tl">
                    <a:srgbClr val="000000">
                      <a:alpha val="43137"/>
                    </a:srgbClr>
                  </a:outerShdw>
                </a:effectLst>
              </a:rPr>
              <a:t>die every single day </a:t>
            </a:r>
            <a:r>
              <a:rPr lang="en-US" u="sng" dirty="0">
                <a:solidFill>
                  <a:srgbClr val="FFFF00"/>
                </a:solidFill>
              </a:rPr>
              <a:t>waiting for an organ donation</a:t>
            </a:r>
            <a:r>
              <a:rPr lang="en-US" dirty="0">
                <a:solidFill>
                  <a:srgbClr val="FFC000"/>
                </a:solidFill>
              </a:rPr>
              <a:t>. There are approximately 119,000 people currently waiting for a lifesaving organ. One donor has the potential to save up to eight lives.</a:t>
            </a:r>
          </a:p>
        </p:txBody>
      </p:sp>
    </p:spTree>
    <p:extLst>
      <p:ext uri="{BB962C8B-B14F-4D97-AF65-F5344CB8AC3E}">
        <p14:creationId xmlns:p14="http://schemas.microsoft.com/office/powerpoint/2010/main" val="3922188533"/>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I hear His Heart -0.jpg"/>
          <p:cNvPicPr>
            <a:picLocks noChangeAspect="1"/>
          </p:cNvPicPr>
          <p:nvPr/>
        </p:nvPicPr>
        <p:blipFill>
          <a:blip r:embed="rId2" cstate="print"/>
          <a:srcRect/>
          <a:stretch>
            <a:fillRect/>
          </a:stretch>
        </p:blipFill>
        <p:spPr bwMode="auto">
          <a:xfrm>
            <a:off x="1524000" y="152400"/>
            <a:ext cx="4477386" cy="2971800"/>
          </a:xfrm>
          <a:prstGeom prst="rect">
            <a:avLst/>
          </a:prstGeom>
          <a:noFill/>
          <a:ln w="9525">
            <a:noFill/>
            <a:miter lim="800000"/>
            <a:headEnd/>
            <a:tailEnd/>
          </a:ln>
        </p:spPr>
      </p:pic>
      <p:sp>
        <p:nvSpPr>
          <p:cNvPr id="11" name="TextBox 10"/>
          <p:cNvSpPr txBox="1"/>
          <p:nvPr/>
        </p:nvSpPr>
        <p:spPr>
          <a:xfrm>
            <a:off x="1752600" y="3429001"/>
            <a:ext cx="8382000" cy="830997"/>
          </a:xfrm>
          <a:prstGeom prst="rect">
            <a:avLst/>
          </a:prstGeom>
          <a:noFill/>
        </p:spPr>
        <p:txBody>
          <a:bodyPr wrap="square">
            <a:spAutoFit/>
          </a:bodyPr>
          <a:lstStyle/>
          <a:p>
            <a:pPr algn="ctr" fontAlgn="base">
              <a:spcBef>
                <a:spcPct val="0"/>
              </a:spcBef>
              <a:spcAft>
                <a:spcPct val="0"/>
              </a:spcAft>
              <a:defRPr/>
            </a:pPr>
            <a:r>
              <a:rPr lang="en-US" sz="2400" i="1" dirty="0">
                <a:solidFill>
                  <a:srgbClr val="FFFF00"/>
                </a:solidFill>
                <a:effectLst>
                  <a:outerShdw blurRad="38100" dist="38100" dir="2700000" algn="tl">
                    <a:srgbClr val="000000">
                      <a:alpha val="43137"/>
                    </a:srgbClr>
                  </a:outerShdw>
                </a:effectLst>
                <a:latin typeface="Calibri" pitchFamily="34" charset="0"/>
                <a:ea typeface="MS PGothic" charset="0"/>
                <a:cs typeface="Arial" charset="0"/>
              </a:rPr>
              <a:t>Kelly </a:t>
            </a:r>
            <a:r>
              <a:rPr lang="en-US" sz="2400" i="1" dirty="0" err="1">
                <a:solidFill>
                  <a:srgbClr val="FFFF00"/>
                </a:solidFill>
                <a:effectLst>
                  <a:outerShdw blurRad="38100" dist="38100" dir="2700000" algn="tl">
                    <a:srgbClr val="000000">
                      <a:alpha val="43137"/>
                    </a:srgbClr>
                  </a:outerShdw>
                </a:effectLst>
                <a:latin typeface="Calibri" pitchFamily="34" charset="0"/>
                <a:ea typeface="MS PGothic" charset="0"/>
                <a:cs typeface="Arial" charset="0"/>
              </a:rPr>
              <a:t>Turney</a:t>
            </a:r>
            <a:r>
              <a:rPr lang="en-US" sz="2400" i="1" dirty="0">
                <a:solidFill>
                  <a:srgbClr val="FFFF00"/>
                </a:solidFill>
                <a:effectLst>
                  <a:outerShdw blurRad="38100" dist="38100" dir="2700000" algn="tl">
                    <a:srgbClr val="000000">
                      <a:alpha val="43137"/>
                    </a:srgbClr>
                  </a:outerShdw>
                </a:effectLst>
                <a:latin typeface="Calibri" pitchFamily="34" charset="0"/>
                <a:ea typeface="MS PGothic" charset="0"/>
                <a:cs typeface="Arial" charset="0"/>
              </a:rPr>
              <a:t>, stopped the ceremony to introduce Jacob </a:t>
            </a:r>
            <a:r>
              <a:rPr lang="en-US" sz="2400" i="1" dirty="0" err="1">
                <a:solidFill>
                  <a:srgbClr val="FFFF00"/>
                </a:solidFill>
                <a:effectLst>
                  <a:outerShdw blurRad="38100" dist="38100" dir="2700000" algn="tl">
                    <a:srgbClr val="000000">
                      <a:alpha val="43137"/>
                    </a:srgbClr>
                  </a:outerShdw>
                </a:effectLst>
                <a:latin typeface="Calibri" pitchFamily="34" charset="0"/>
                <a:ea typeface="MS PGothic" charset="0"/>
                <a:cs typeface="Arial" charset="0"/>
              </a:rPr>
              <a:t>Kilby</a:t>
            </a:r>
            <a:r>
              <a:rPr lang="en-US" sz="2400" i="1" dirty="0">
                <a:solidFill>
                  <a:srgbClr val="FFFF00"/>
                </a:solidFill>
                <a:effectLst>
                  <a:outerShdw blurRad="38100" dist="38100" dir="2700000" algn="tl">
                    <a:srgbClr val="000000">
                      <a:alpha val="43137"/>
                    </a:srgbClr>
                  </a:outerShdw>
                </a:effectLst>
                <a:latin typeface="Calibri" pitchFamily="34" charset="0"/>
                <a:ea typeface="MS PGothic" charset="0"/>
                <a:cs typeface="Arial" charset="0"/>
              </a:rPr>
              <a:t>  to Becky for the first time.”</a:t>
            </a:r>
            <a:endParaRPr lang="en-US" sz="2400" dirty="0">
              <a:solidFill>
                <a:prstClr val="black"/>
              </a:solidFill>
              <a:latin typeface="Calibri" pitchFamily="34" charset="0"/>
              <a:ea typeface="MS PGothic" charset="0"/>
              <a:cs typeface="Arial" charset="0"/>
            </a:endParaRPr>
          </a:p>
        </p:txBody>
      </p:sp>
      <p:pic>
        <p:nvPicPr>
          <p:cNvPr id="6" name="Picture 5" descr="Kilby brought a stethoscope So Turney could listen to Greens Heart.jpg"/>
          <p:cNvPicPr>
            <a:picLocks noChangeAspect="1"/>
          </p:cNvPicPr>
          <p:nvPr/>
        </p:nvPicPr>
        <p:blipFill>
          <a:blip r:embed="rId3" cstate="print"/>
          <a:stretch>
            <a:fillRect/>
          </a:stretch>
        </p:blipFill>
        <p:spPr>
          <a:xfrm>
            <a:off x="5996940" y="152400"/>
            <a:ext cx="4457700" cy="2971800"/>
          </a:xfrm>
          <a:prstGeom prst="rect">
            <a:avLst/>
          </a:prstGeom>
        </p:spPr>
      </p:pic>
    </p:spTree>
    <p:extLst>
      <p:ext uri="{BB962C8B-B14F-4D97-AF65-F5344CB8AC3E}">
        <p14:creationId xmlns:p14="http://schemas.microsoft.com/office/powerpoint/2010/main" val="16083718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981200" y="304800"/>
            <a:ext cx="2514600" cy="582603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495800" y="228600"/>
            <a:ext cx="5867400" cy="5867400"/>
          </a:xfrm>
          <a:prstGeom prst="rect">
            <a:avLst/>
          </a:prstGeom>
          <a:noFill/>
          <a:ln w="9525">
            <a:noFill/>
            <a:miter lim="800000"/>
            <a:headEnd/>
            <a:tailEnd/>
          </a:ln>
        </p:spPr>
      </p:pic>
    </p:spTree>
    <p:extLst>
      <p:ext uri="{BB962C8B-B14F-4D97-AF65-F5344CB8AC3E}">
        <p14:creationId xmlns:p14="http://schemas.microsoft.com/office/powerpoint/2010/main" val="40383531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524001" y="-184666"/>
            <a:ext cx="4733925" cy="369332"/>
          </a:xfrm>
          <a:prstGeom prst="rect">
            <a:avLst/>
          </a:prstGeom>
          <a:noFill/>
          <a:ln w="9525">
            <a:noFill/>
            <a:miter lim="800000"/>
            <a:headEnd/>
            <a:tailEnd/>
          </a:ln>
        </p:spPr>
        <p:txBody>
          <a:bodyPr anchor="ctr">
            <a:spAutoFit/>
          </a:bodyPr>
          <a:lstStyle/>
          <a:p>
            <a:pPr fontAlgn="base">
              <a:spcBef>
                <a:spcPct val="0"/>
              </a:spcBef>
              <a:spcAft>
                <a:spcPct val="0"/>
              </a:spcAft>
            </a:pPr>
            <a:endParaRPr lang="en-US">
              <a:solidFill>
                <a:prstClr val="black"/>
              </a:solidFill>
              <a:latin typeface="Arial" pitchFamily="34" charset="0"/>
              <a:ea typeface="MS PGothic" charset="0"/>
              <a:cs typeface="Arial" pitchFamily="34" charset="0"/>
            </a:endParaRPr>
          </a:p>
        </p:txBody>
      </p:sp>
      <p:pic>
        <p:nvPicPr>
          <p:cNvPr id="33795" name="Picture 2"/>
          <p:cNvPicPr>
            <a:picLocks noChangeAspect="1" noChangeArrowheads="1"/>
          </p:cNvPicPr>
          <p:nvPr/>
        </p:nvPicPr>
        <p:blipFill>
          <a:blip r:embed="rId2" cstate="print"/>
          <a:srcRect/>
          <a:stretch>
            <a:fillRect/>
          </a:stretch>
        </p:blipFill>
        <p:spPr bwMode="auto">
          <a:xfrm>
            <a:off x="5181600" y="2590800"/>
            <a:ext cx="4419600" cy="4419600"/>
          </a:xfrm>
          <a:prstGeom prst="rect">
            <a:avLst/>
          </a:prstGeom>
          <a:noFill/>
          <a:ln w="9525">
            <a:noFill/>
            <a:miter lim="800000"/>
            <a:headEnd/>
            <a:tailEnd/>
          </a:ln>
        </p:spPr>
      </p:pic>
    </p:spTree>
    <p:extLst>
      <p:ext uri="{BB962C8B-B14F-4D97-AF65-F5344CB8AC3E}">
        <p14:creationId xmlns:p14="http://schemas.microsoft.com/office/powerpoint/2010/main" val="270276173"/>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029200" y="381001"/>
            <a:ext cx="5029200" cy="3522663"/>
          </a:xfrm>
        </p:spPr>
        <p:txBody>
          <a:bodyPr/>
          <a:lstStyle/>
          <a:p>
            <a:pPr eaLnBrk="1" hangingPunct="1">
              <a:buFont typeface="Arial" charset="0"/>
              <a:buChar char="•"/>
              <a:defRPr/>
            </a:pPr>
            <a:r>
              <a:rPr lang="en-US" b="1" dirty="0">
                <a:solidFill>
                  <a:schemeClr val="bg1"/>
                </a:solidFill>
                <a:effectLst>
                  <a:outerShdw blurRad="38100" dist="38100" dir="2700000" algn="tl">
                    <a:srgbClr val="000000">
                      <a:alpha val="43137"/>
                    </a:srgbClr>
                  </a:outerShdw>
                </a:effectLst>
              </a:rPr>
              <a:t>He spoke to them of a sower who planted seeds in different kinds of earth—stony, thorny, and fertile—and received different amounts of fruit.</a:t>
            </a:r>
            <a:endParaRPr lang="en-US" sz="2800" dirty="0">
              <a:solidFill>
                <a:schemeClr val="bg1"/>
              </a:solidFill>
            </a:endParaRPr>
          </a:p>
        </p:txBody>
      </p:sp>
      <p:sp>
        <p:nvSpPr>
          <p:cNvPr id="4" name="Content Placeholder 2"/>
          <p:cNvSpPr txBox="1">
            <a:spLocks/>
          </p:cNvSpPr>
          <p:nvPr/>
        </p:nvSpPr>
        <p:spPr bwMode="auto">
          <a:xfrm>
            <a:off x="1752600" y="4419600"/>
            <a:ext cx="5181600" cy="22098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defRPr/>
            </a:pPr>
            <a:r>
              <a:rPr lang="en-US" sz="2800" b="1" dirty="0">
                <a:solidFill>
                  <a:prstClr val="black"/>
                </a:solidFill>
                <a:effectLst>
                  <a:outerShdw blurRad="38100" dist="38100" dir="2700000" algn="tl">
                    <a:srgbClr val="000000">
                      <a:alpha val="43137"/>
                    </a:srgbClr>
                  </a:outerShdw>
                </a:effectLst>
                <a:latin typeface="Calibri"/>
              </a:rPr>
              <a:t>Some of the seed fell to the wayside and was eaten up by birds.</a:t>
            </a:r>
          </a:p>
        </p:txBody>
      </p:sp>
      <p:pic>
        <p:nvPicPr>
          <p:cNvPr id="5" name="Picture 5" descr="Image"/>
          <p:cNvPicPr>
            <a:picLocks noChangeAspect="1" noChangeArrowheads="1"/>
          </p:cNvPicPr>
          <p:nvPr/>
        </p:nvPicPr>
        <p:blipFill>
          <a:blip r:embed="rId2" cstate="print"/>
          <a:srcRect/>
          <a:stretch>
            <a:fillRect/>
          </a:stretch>
        </p:blipFill>
        <p:spPr bwMode="auto">
          <a:xfrm>
            <a:off x="1828800" y="228600"/>
            <a:ext cx="2882900" cy="4038600"/>
          </a:xfrm>
          <a:prstGeom prst="rect">
            <a:avLst/>
          </a:prstGeom>
          <a:ln>
            <a:noFill/>
          </a:ln>
          <a:effectLst>
            <a:outerShdw blurRad="292100" dist="139700" dir="2700000" algn="tl" rotWithShape="0">
              <a:srgbClr val="333333">
                <a:alpha val="65000"/>
              </a:srgbClr>
            </a:outerShdw>
          </a:effectLst>
          <a:extLst/>
        </p:spPr>
      </p:pic>
      <p:grpSp>
        <p:nvGrpSpPr>
          <p:cNvPr id="2" name="Group 6"/>
          <p:cNvGrpSpPr>
            <a:grpSpLocks noChangeAspect="1"/>
          </p:cNvGrpSpPr>
          <p:nvPr/>
        </p:nvGrpSpPr>
        <p:grpSpPr bwMode="auto">
          <a:xfrm>
            <a:off x="7239000" y="3733800"/>
            <a:ext cx="2302308" cy="1271736"/>
            <a:chOff x="634" y="1224"/>
            <a:chExt cx="4401" cy="2431"/>
          </a:xfrm>
          <a:effectLst>
            <a:outerShdw blurRad="50800" dist="38100" dir="2700000" algn="tl" rotWithShape="0">
              <a:prstClr val="black">
                <a:alpha val="40000"/>
              </a:prstClr>
            </a:outerShdw>
          </a:effectLst>
        </p:grpSpPr>
        <p:sp>
          <p:nvSpPr>
            <p:cNvPr id="7"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0"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rgbClr val="DD9593"/>
                </a:gs>
                <a:gs pos="50000">
                  <a:schemeClr val="accent2">
                    <a:shade val="67500"/>
                    <a:satMod val="115000"/>
                  </a:schemeClr>
                </a:gs>
                <a:gs pos="100000">
                  <a:srgbClr val="7E2624"/>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3"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4"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5"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6"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7"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8"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9"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0"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1"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2"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3"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4"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5"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6"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7"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8"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9"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0"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1"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2"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3"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4"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5"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6"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7"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8"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9"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0"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1"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2"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3"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4"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spTree>
    <p:extLst>
      <p:ext uri="{BB962C8B-B14F-4D97-AF65-F5344CB8AC3E}">
        <p14:creationId xmlns:p14="http://schemas.microsoft.com/office/powerpoint/2010/main" val="138043121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strips(downLeft)">
                                      <p:cBhvr>
                                        <p:cTn id="7" dur="500"/>
                                        <p:tgtEl>
                                          <p:spTgt spid="8194">
                                            <p:txEl>
                                              <p:pRg st="0" end="0"/>
                                            </p:txEl>
                                          </p:spTgt>
                                        </p:tgtEl>
                                      </p:cBhvr>
                                    </p:animEffect>
                                  </p:childTnLst>
                                </p:cTn>
                              </p:par>
                              <p:par>
                                <p:cTn id="8" presetID="18" presetClass="entr" presetSubtype="3"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up)">
                                      <p:cBhvr>
                                        <p:cTn id="15" dur="750"/>
                                        <p:tgtEl>
                                          <p:spTgt spid="4">
                                            <p:txEl>
                                              <p:pRg st="0" end="0"/>
                                            </p:txEl>
                                          </p:spTgt>
                                        </p:tgtEl>
                                      </p:cBhvr>
                                    </p:animEffect>
                                  </p:childTnLst>
                                </p:cTn>
                              </p:par>
                              <p:par>
                                <p:cTn id="16" presetID="26" presetClass="entr" presetSubtype="0" fill="hold" nodeType="withEffect">
                                  <p:stCondLst>
                                    <p:cond delay="250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45">
                                          <p:stCondLst>
                                            <p:cond delay="0"/>
                                          </p:stCondLst>
                                        </p:cTn>
                                        <p:tgtEl>
                                          <p:spTgt spid="2"/>
                                        </p:tgtEl>
                                      </p:cBhvr>
                                    </p:animEffect>
                                    <p:anim calcmode="lin" valueType="num">
                                      <p:cBhvr>
                                        <p:cTn id="1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24" dur="7">
                                          <p:stCondLst>
                                            <p:cond delay="163"/>
                                          </p:stCondLst>
                                        </p:cTn>
                                        <p:tgtEl>
                                          <p:spTgt spid="2"/>
                                        </p:tgtEl>
                                      </p:cBhvr>
                                      <p:to x="100000" y="60000"/>
                                    </p:animScale>
                                    <p:animScale>
                                      <p:cBhvr>
                                        <p:cTn id="25" dur="42" decel="50000">
                                          <p:stCondLst>
                                            <p:cond delay="169"/>
                                          </p:stCondLst>
                                        </p:cTn>
                                        <p:tgtEl>
                                          <p:spTgt spid="2"/>
                                        </p:tgtEl>
                                      </p:cBhvr>
                                      <p:to x="100000" y="100000"/>
                                    </p:animScale>
                                    <p:animScale>
                                      <p:cBhvr>
                                        <p:cTn id="26" dur="7">
                                          <p:stCondLst>
                                            <p:cond delay="328"/>
                                          </p:stCondLst>
                                        </p:cTn>
                                        <p:tgtEl>
                                          <p:spTgt spid="2"/>
                                        </p:tgtEl>
                                      </p:cBhvr>
                                      <p:to x="100000" y="80000"/>
                                    </p:animScale>
                                    <p:animScale>
                                      <p:cBhvr>
                                        <p:cTn id="27" dur="42" decel="50000">
                                          <p:stCondLst>
                                            <p:cond delay="335"/>
                                          </p:stCondLst>
                                        </p:cTn>
                                        <p:tgtEl>
                                          <p:spTgt spid="2"/>
                                        </p:tgtEl>
                                      </p:cBhvr>
                                      <p:to x="100000" y="100000"/>
                                    </p:animScale>
                                    <p:animScale>
                                      <p:cBhvr>
                                        <p:cTn id="28" dur="7">
                                          <p:stCondLst>
                                            <p:cond delay="411"/>
                                          </p:stCondLst>
                                        </p:cTn>
                                        <p:tgtEl>
                                          <p:spTgt spid="2"/>
                                        </p:tgtEl>
                                      </p:cBhvr>
                                      <p:to x="100000" y="90000"/>
                                    </p:animScale>
                                    <p:animScale>
                                      <p:cBhvr>
                                        <p:cTn id="29" dur="42" decel="50000">
                                          <p:stCondLst>
                                            <p:cond delay="417"/>
                                          </p:stCondLst>
                                        </p:cTn>
                                        <p:tgtEl>
                                          <p:spTgt spid="2"/>
                                        </p:tgtEl>
                                      </p:cBhvr>
                                      <p:to x="100000" y="100000"/>
                                    </p:animScale>
                                    <p:animScale>
                                      <p:cBhvr>
                                        <p:cTn id="30" dur="7">
                                          <p:stCondLst>
                                            <p:cond delay="452"/>
                                          </p:stCondLst>
                                        </p:cTn>
                                        <p:tgtEl>
                                          <p:spTgt spid="2"/>
                                        </p:tgtEl>
                                      </p:cBhvr>
                                      <p:to x="100000" y="95000"/>
                                    </p:animScale>
                                    <p:animScale>
                                      <p:cBhvr>
                                        <p:cTn id="31" dur="42" decel="50000">
                                          <p:stCondLst>
                                            <p:cond delay="45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descr="Gateway to ALL THE PARABLES.Logo.jpg"/>
          <p:cNvPicPr>
            <a:picLocks noGrp="1" noChangeAspect="1"/>
          </p:cNvPicPr>
          <p:nvPr>
            <p:ph idx="1"/>
          </p:nvPr>
        </p:nvPicPr>
        <p:blipFill>
          <a:blip r:embed="rId2" cstate="print"/>
          <a:srcRect/>
          <a:stretch>
            <a:fillRect/>
          </a:stretch>
        </p:blipFill>
        <p:spPr>
          <a:xfrm>
            <a:off x="1524001" y="0"/>
            <a:ext cx="8791575" cy="990600"/>
          </a:xfrm>
        </p:spPr>
      </p:pic>
      <p:pic>
        <p:nvPicPr>
          <p:cNvPr id="34819" name="Picture 6" descr="Logo 7 parables strip.jpg"/>
          <p:cNvPicPr>
            <a:picLocks noChangeAspect="1"/>
          </p:cNvPicPr>
          <p:nvPr/>
        </p:nvPicPr>
        <p:blipFill>
          <a:blip r:embed="rId3" cstate="print"/>
          <a:srcRect/>
          <a:stretch>
            <a:fillRect/>
          </a:stretch>
        </p:blipFill>
        <p:spPr bwMode="auto">
          <a:xfrm>
            <a:off x="1531938" y="990600"/>
            <a:ext cx="8755062" cy="1066800"/>
          </a:xfrm>
          <a:prstGeom prst="rect">
            <a:avLst/>
          </a:prstGeom>
          <a:noFill/>
          <a:ln w="9525">
            <a:noFill/>
            <a:miter lim="800000"/>
            <a:headEnd/>
            <a:tailEnd/>
          </a:ln>
        </p:spPr>
      </p:pic>
      <p:pic>
        <p:nvPicPr>
          <p:cNvPr id="34820" name="Picture 7" descr="4 for the multitudes and ARROW.jpg"/>
          <p:cNvPicPr>
            <a:picLocks noChangeAspect="1"/>
          </p:cNvPicPr>
          <p:nvPr/>
        </p:nvPicPr>
        <p:blipFill>
          <a:blip r:embed="rId4" cstate="print"/>
          <a:srcRect/>
          <a:stretch>
            <a:fillRect/>
          </a:stretch>
        </p:blipFill>
        <p:spPr bwMode="auto">
          <a:xfrm>
            <a:off x="1479550" y="2057401"/>
            <a:ext cx="9188450" cy="4010025"/>
          </a:xfrm>
          <a:prstGeom prst="rect">
            <a:avLst/>
          </a:prstGeom>
          <a:noFill/>
          <a:ln w="9525">
            <a:noFill/>
            <a:miter lim="800000"/>
            <a:headEnd/>
            <a:tailEnd/>
          </a:ln>
        </p:spPr>
      </p:pic>
    </p:spTree>
    <p:extLst>
      <p:ext uri="{BB962C8B-B14F-4D97-AF65-F5344CB8AC3E}">
        <p14:creationId xmlns:p14="http://schemas.microsoft.com/office/powerpoint/2010/main" val="812690398"/>
      </p:ext>
    </p:extLst>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35842" name="Content Placeholder 3" descr="Gateway to ALL THE PARABLES.Logo.jpg"/>
          <p:cNvPicPr>
            <a:picLocks noGrp="1" noChangeAspect="1"/>
          </p:cNvPicPr>
          <p:nvPr>
            <p:ph idx="1"/>
          </p:nvPr>
        </p:nvPicPr>
        <p:blipFill>
          <a:blip r:embed="rId2" cstate="print"/>
          <a:srcRect/>
          <a:stretch>
            <a:fillRect/>
          </a:stretch>
        </p:blipFill>
        <p:spPr>
          <a:xfrm>
            <a:off x="1524001" y="0"/>
            <a:ext cx="8791575" cy="990600"/>
          </a:xfrm>
        </p:spPr>
      </p:pic>
      <p:pic>
        <p:nvPicPr>
          <p:cNvPr id="35843" name="Picture 6" descr="Logo 7 parables strip.jpg"/>
          <p:cNvPicPr>
            <a:picLocks noChangeAspect="1"/>
          </p:cNvPicPr>
          <p:nvPr/>
        </p:nvPicPr>
        <p:blipFill>
          <a:blip r:embed="rId3" cstate="print"/>
          <a:srcRect/>
          <a:stretch>
            <a:fillRect/>
          </a:stretch>
        </p:blipFill>
        <p:spPr bwMode="auto">
          <a:xfrm>
            <a:off x="1531938" y="990600"/>
            <a:ext cx="8755062" cy="1066800"/>
          </a:xfrm>
          <a:prstGeom prst="rect">
            <a:avLst/>
          </a:prstGeom>
          <a:noFill/>
          <a:ln w="9525">
            <a:noFill/>
            <a:miter lim="800000"/>
            <a:headEnd/>
            <a:tailEnd/>
          </a:ln>
        </p:spPr>
      </p:pic>
      <p:pic>
        <p:nvPicPr>
          <p:cNvPr id="35844" name="Picture 8" descr="Last 3 parables privately for Disciples #2.jpg"/>
          <p:cNvPicPr>
            <a:picLocks noChangeAspect="1"/>
          </p:cNvPicPr>
          <p:nvPr/>
        </p:nvPicPr>
        <p:blipFill>
          <a:blip r:embed="rId4" cstate="print"/>
          <a:srcRect/>
          <a:stretch>
            <a:fillRect/>
          </a:stretch>
        </p:blipFill>
        <p:spPr bwMode="auto">
          <a:xfrm>
            <a:off x="1524000" y="3886200"/>
            <a:ext cx="9144000" cy="2971800"/>
          </a:xfrm>
          <a:prstGeom prst="rect">
            <a:avLst/>
          </a:prstGeom>
          <a:noFill/>
          <a:ln w="9525">
            <a:noFill/>
            <a:miter lim="800000"/>
            <a:headEnd/>
            <a:tailEnd/>
          </a:ln>
        </p:spPr>
      </p:pic>
      <p:pic>
        <p:nvPicPr>
          <p:cNvPr id="35845" name="Picture 10" descr="THE LEAVEN #2.jpg"/>
          <p:cNvPicPr>
            <a:picLocks noChangeAspect="1"/>
          </p:cNvPicPr>
          <p:nvPr/>
        </p:nvPicPr>
        <p:blipFill>
          <a:blip r:embed="rId5" cstate="print"/>
          <a:srcRect/>
          <a:stretch>
            <a:fillRect/>
          </a:stretch>
        </p:blipFill>
        <p:spPr bwMode="auto">
          <a:xfrm>
            <a:off x="7432676" y="2057400"/>
            <a:ext cx="3082925" cy="1905000"/>
          </a:xfrm>
          <a:prstGeom prst="rect">
            <a:avLst/>
          </a:prstGeom>
          <a:noFill/>
          <a:ln w="9525">
            <a:noFill/>
            <a:miter lim="800000"/>
            <a:headEnd/>
            <a:tailEnd/>
          </a:ln>
        </p:spPr>
      </p:pic>
      <p:pic>
        <p:nvPicPr>
          <p:cNvPr id="35846" name="Picture 14" descr="The Pearl of Great Price .jpg"/>
          <p:cNvPicPr>
            <a:picLocks noChangeAspect="1"/>
          </p:cNvPicPr>
          <p:nvPr/>
        </p:nvPicPr>
        <p:blipFill>
          <a:blip r:embed="rId6" cstate="print"/>
          <a:srcRect/>
          <a:stretch>
            <a:fillRect/>
          </a:stretch>
        </p:blipFill>
        <p:spPr bwMode="auto">
          <a:xfrm>
            <a:off x="1738314" y="2057400"/>
            <a:ext cx="2573337" cy="1828800"/>
          </a:xfrm>
          <a:prstGeom prst="rect">
            <a:avLst/>
          </a:prstGeom>
          <a:noFill/>
          <a:ln w="9525">
            <a:noFill/>
            <a:miter lim="800000"/>
            <a:headEnd/>
            <a:tailEnd/>
          </a:ln>
        </p:spPr>
      </p:pic>
      <p:pic>
        <p:nvPicPr>
          <p:cNvPr id="35847" name="Picture 4" descr="The key is the CROSS.png"/>
          <p:cNvPicPr>
            <a:picLocks noChangeAspect="1"/>
          </p:cNvPicPr>
          <p:nvPr/>
        </p:nvPicPr>
        <p:blipFill>
          <a:blip r:embed="rId7" cstate="print"/>
          <a:srcRect/>
          <a:stretch>
            <a:fillRect/>
          </a:stretch>
        </p:blipFill>
        <p:spPr bwMode="auto">
          <a:xfrm>
            <a:off x="8763000" y="5105400"/>
            <a:ext cx="1524000" cy="1028700"/>
          </a:xfrm>
          <a:prstGeom prst="rect">
            <a:avLst/>
          </a:prstGeom>
          <a:noFill/>
          <a:ln w="9525">
            <a:noFill/>
            <a:miter lim="800000"/>
            <a:headEnd/>
            <a:tailEnd/>
          </a:ln>
        </p:spPr>
      </p:pic>
      <p:pic>
        <p:nvPicPr>
          <p:cNvPr id="35848" name="Picture 2"/>
          <p:cNvPicPr>
            <a:picLocks noChangeAspect="1" noChangeArrowheads="1"/>
          </p:cNvPicPr>
          <p:nvPr/>
        </p:nvPicPr>
        <p:blipFill>
          <a:blip r:embed="rId8" cstate="print"/>
          <a:srcRect/>
          <a:stretch>
            <a:fillRect/>
          </a:stretch>
        </p:blipFill>
        <p:spPr bwMode="auto">
          <a:xfrm>
            <a:off x="4648200" y="2057401"/>
            <a:ext cx="2438400" cy="1846263"/>
          </a:xfrm>
          <a:prstGeom prst="rect">
            <a:avLst/>
          </a:prstGeom>
          <a:noFill/>
          <a:ln w="9525">
            <a:noFill/>
            <a:miter lim="800000"/>
            <a:headEnd/>
            <a:tailEnd/>
          </a:ln>
        </p:spPr>
      </p:pic>
    </p:spTree>
    <p:extLst>
      <p:ext uri="{BB962C8B-B14F-4D97-AF65-F5344CB8AC3E}">
        <p14:creationId xmlns:p14="http://schemas.microsoft.com/office/powerpoint/2010/main" val="3100483762"/>
      </p:ext>
    </p:extLst>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6 Blind Men &amp; the Elephant Parable2.jpg"/>
          <p:cNvPicPr>
            <a:picLocks noChangeAspect="1"/>
          </p:cNvPicPr>
          <p:nvPr/>
        </p:nvPicPr>
        <p:blipFill>
          <a:blip r:embed="rId2" cstate="print"/>
          <a:srcRect/>
          <a:stretch>
            <a:fillRect/>
          </a:stretch>
        </p:blipFill>
        <p:spPr bwMode="auto">
          <a:xfrm>
            <a:off x="1981200" y="936626"/>
            <a:ext cx="8275638" cy="5921375"/>
          </a:xfrm>
          <a:prstGeom prst="rect">
            <a:avLst/>
          </a:prstGeom>
          <a:noFill/>
          <a:ln w="9525">
            <a:noFill/>
            <a:miter lim="800000"/>
            <a:headEnd/>
            <a:tailEnd/>
          </a:ln>
        </p:spPr>
      </p:pic>
      <p:sp>
        <p:nvSpPr>
          <p:cNvPr id="36867" name="Title 4"/>
          <p:cNvSpPr>
            <a:spLocks noGrp="1"/>
          </p:cNvSpPr>
          <p:nvPr>
            <p:ph type="title"/>
          </p:nvPr>
        </p:nvSpPr>
        <p:spPr>
          <a:xfrm>
            <a:off x="1981200" y="0"/>
            <a:ext cx="8229600" cy="914400"/>
          </a:xfrm>
        </p:spPr>
        <p:txBody>
          <a:bodyPr/>
          <a:lstStyle/>
          <a:p>
            <a:r>
              <a:rPr lang="en-US" sz="3600">
                <a:solidFill>
                  <a:schemeClr val="bg1"/>
                </a:solidFill>
                <a:latin typeface="Arial Black" pitchFamily="34" charset="0"/>
              </a:rPr>
              <a:t>What is the “Kingdom of God?”</a:t>
            </a:r>
          </a:p>
        </p:txBody>
      </p:sp>
    </p:spTree>
    <p:extLst>
      <p:ext uri="{BB962C8B-B14F-4D97-AF65-F5344CB8AC3E}">
        <p14:creationId xmlns:p14="http://schemas.microsoft.com/office/powerpoint/2010/main" val="2499531035"/>
      </p:ext>
    </p:extLst>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pPr>
              <a:defRPr/>
            </a:pPr>
            <a:r>
              <a:rPr lang="en-US" sz="3200" dirty="0">
                <a:solidFill>
                  <a:srgbClr val="FFC000"/>
                </a:solidFill>
                <a:effectLst>
                  <a:outerShdw blurRad="38100" dist="38100" dir="2700000" algn="tl">
                    <a:srgbClr val="000000">
                      <a:alpha val="43137"/>
                    </a:srgbClr>
                  </a:outerShdw>
                </a:effectLst>
                <a:latin typeface="Arial Black" pitchFamily="34" charset="0"/>
              </a:rPr>
              <a:t>Next Week: </a:t>
            </a:r>
            <a:r>
              <a:rPr lang="en-US" sz="3200" dirty="0">
                <a:solidFill>
                  <a:schemeClr val="bg1"/>
                </a:solidFill>
                <a:effectLst>
                  <a:outerShdw blurRad="38100" dist="38100" dir="2700000" algn="tl">
                    <a:srgbClr val="000000">
                      <a:alpha val="43137"/>
                    </a:srgbClr>
                  </a:outerShdw>
                </a:effectLst>
                <a:latin typeface="Arial Black" pitchFamily="34" charset="0"/>
              </a:rPr>
              <a:t>Kingdom of God Bus Tour </a:t>
            </a:r>
          </a:p>
        </p:txBody>
      </p:sp>
      <p:pic>
        <p:nvPicPr>
          <p:cNvPr id="37891" name="Picture 2" descr="Bear takes picture.jpg"/>
          <p:cNvPicPr>
            <a:picLocks noChangeAspect="1"/>
          </p:cNvPicPr>
          <p:nvPr/>
        </p:nvPicPr>
        <p:blipFill>
          <a:blip r:embed="rId2" cstate="print"/>
          <a:srcRect/>
          <a:stretch>
            <a:fillRect/>
          </a:stretch>
        </p:blipFill>
        <p:spPr bwMode="auto">
          <a:xfrm>
            <a:off x="1905000" y="1066800"/>
            <a:ext cx="2590800" cy="2878138"/>
          </a:xfrm>
          <a:prstGeom prst="rect">
            <a:avLst/>
          </a:prstGeom>
          <a:noFill/>
          <a:ln w="9525">
            <a:noFill/>
            <a:miter lim="800000"/>
            <a:headEnd/>
            <a:tailEnd/>
          </a:ln>
        </p:spPr>
      </p:pic>
      <p:pic>
        <p:nvPicPr>
          <p:cNvPr id="37892" name="Picture 3" descr="BUS TOUR.jpg"/>
          <p:cNvPicPr>
            <a:picLocks noChangeAspect="1"/>
          </p:cNvPicPr>
          <p:nvPr/>
        </p:nvPicPr>
        <p:blipFill>
          <a:blip r:embed="rId3" cstate="print"/>
          <a:srcRect/>
          <a:stretch>
            <a:fillRect/>
          </a:stretch>
        </p:blipFill>
        <p:spPr bwMode="auto">
          <a:xfrm>
            <a:off x="5481638" y="1066800"/>
            <a:ext cx="4348162" cy="2895600"/>
          </a:xfrm>
          <a:prstGeom prst="rect">
            <a:avLst/>
          </a:prstGeom>
          <a:noFill/>
          <a:ln w="9525">
            <a:noFill/>
            <a:miter lim="800000"/>
            <a:headEnd/>
            <a:tailEnd/>
          </a:ln>
        </p:spPr>
      </p:pic>
      <p:sp>
        <p:nvSpPr>
          <p:cNvPr id="5" name="TextBox 4"/>
          <p:cNvSpPr txBox="1"/>
          <p:nvPr/>
        </p:nvSpPr>
        <p:spPr>
          <a:xfrm>
            <a:off x="1981200" y="4114800"/>
            <a:ext cx="7924800" cy="1816100"/>
          </a:xfrm>
          <a:prstGeom prst="rect">
            <a:avLst/>
          </a:prstGeom>
          <a:noFill/>
        </p:spPr>
        <p:txBody>
          <a:bodyPr>
            <a:spAutoFit/>
          </a:bodyPr>
          <a:lstStyle/>
          <a:p>
            <a:pPr fontAlgn="base">
              <a:spcBef>
                <a:spcPct val="0"/>
              </a:spcBef>
              <a:spcAft>
                <a:spcPct val="0"/>
              </a:spcAft>
              <a:defRPr/>
            </a:pPr>
            <a:r>
              <a:rPr lang="en-US" sz="2800" b="1" dirty="0">
                <a:solidFill>
                  <a:srgbClr val="FFC000"/>
                </a:solidFill>
                <a:effectLst>
                  <a:outerShdw blurRad="38100" dist="38100" dir="2700000" algn="tl">
                    <a:srgbClr val="000000">
                      <a:alpha val="43137"/>
                    </a:srgbClr>
                  </a:outerShdw>
                </a:effectLst>
                <a:latin typeface="Calibri" pitchFamily="34" charset="0"/>
                <a:ea typeface="MS PGothic" charset="0"/>
                <a:cs typeface="Arial" charset="0"/>
              </a:rPr>
              <a:t>2 Peter 3:9  </a:t>
            </a:r>
            <a:r>
              <a:rPr lang="en-US" sz="2800" b="1" dirty="0">
                <a:solidFill>
                  <a:prstClr val="white"/>
                </a:solidFill>
                <a:effectLst>
                  <a:outerShdw blurRad="38100" dist="38100" dir="2700000" algn="tl">
                    <a:srgbClr val="000000">
                      <a:alpha val="43137"/>
                    </a:srgbClr>
                  </a:outerShdw>
                </a:effectLst>
                <a:latin typeface="Calibri" pitchFamily="34" charset="0"/>
                <a:ea typeface="MS PGothic" charset="0"/>
                <a:cs typeface="Arial" charset="0"/>
              </a:rPr>
              <a:t>The Lord is not slow to fulfill his promise as some count slowness, but is patient toward you, not wishing that any should perish, but that all should reach repentance. </a:t>
            </a:r>
            <a:endParaRPr lang="en-US" sz="2800" dirty="0">
              <a:solidFill>
                <a:prstClr val="white"/>
              </a:solidFill>
              <a:effectLst>
                <a:outerShdw blurRad="38100" dist="38100" dir="2700000" algn="tl">
                  <a:srgbClr val="000000">
                    <a:alpha val="43137"/>
                  </a:srgbClr>
                </a:outerShdw>
              </a:effectLst>
              <a:latin typeface="Calibri" pitchFamily="34" charset="0"/>
              <a:ea typeface="MS PGothic" charset="0"/>
              <a:cs typeface="Arial" charset="0"/>
            </a:endParaRPr>
          </a:p>
        </p:txBody>
      </p:sp>
    </p:spTree>
    <p:extLst>
      <p:ext uri="{BB962C8B-B14F-4D97-AF65-F5344CB8AC3E}">
        <p14:creationId xmlns:p14="http://schemas.microsoft.com/office/powerpoint/2010/main" val="2419912089"/>
      </p:ext>
    </p:extLst>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Teachings of Jesus in the Gospel 3.jpg"/>
          <p:cNvPicPr>
            <a:picLocks noChangeAspect="1"/>
          </p:cNvPicPr>
          <p:nvPr/>
        </p:nvPicPr>
        <p:blipFill>
          <a:blip r:embed="rId3" cstate="print"/>
          <a:srcRect/>
          <a:stretch>
            <a:fillRect/>
          </a:stretch>
        </p:blipFill>
        <p:spPr bwMode="auto">
          <a:xfrm>
            <a:off x="1955800" y="0"/>
            <a:ext cx="8280400" cy="6858000"/>
          </a:xfrm>
          <a:prstGeom prst="rect">
            <a:avLst/>
          </a:prstGeom>
          <a:noFill/>
          <a:ln w="9525">
            <a:noFill/>
            <a:miter lim="800000"/>
            <a:headEnd/>
            <a:tailEnd/>
          </a:ln>
        </p:spPr>
      </p:pic>
      <p:sp>
        <p:nvSpPr>
          <p:cNvPr id="9" name="Down Arrow 8"/>
          <p:cNvSpPr/>
          <p:nvPr/>
        </p:nvSpPr>
        <p:spPr>
          <a:xfrm rot="3011318">
            <a:off x="6623051" y="1092201"/>
            <a:ext cx="469900" cy="1393825"/>
          </a:xfrm>
          <a:prstGeom prst="downArrow">
            <a:avLst>
              <a:gd name="adj1" fmla="val 50000"/>
              <a:gd name="adj2" fmla="val 571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Tree>
    <p:extLst>
      <p:ext uri="{BB962C8B-B14F-4D97-AF65-F5344CB8AC3E}">
        <p14:creationId xmlns:p14="http://schemas.microsoft.com/office/powerpoint/2010/main" val="3496889700"/>
      </p:ext>
    </p:extLst>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pPr>
              <a:defRPr/>
            </a:pPr>
            <a:r>
              <a:rPr lang="en-US" dirty="0">
                <a:solidFill>
                  <a:schemeClr val="bg1"/>
                </a:solidFill>
                <a:latin typeface="Arial Black" pitchFamily="34" charset="0"/>
              </a:rPr>
              <a:t>SECRETS OF THE KINGDOM</a:t>
            </a:r>
          </a:p>
        </p:txBody>
      </p:sp>
      <p:pic>
        <p:nvPicPr>
          <p:cNvPr id="39939" name="Picture 5" descr="Puzzle of the kingdom.jpg"/>
          <p:cNvPicPr>
            <a:picLocks noChangeAspect="1"/>
          </p:cNvPicPr>
          <p:nvPr/>
        </p:nvPicPr>
        <p:blipFill>
          <a:blip r:embed="rId3" cstate="print"/>
          <a:srcRect/>
          <a:stretch>
            <a:fillRect/>
          </a:stretch>
        </p:blipFill>
        <p:spPr bwMode="auto">
          <a:xfrm>
            <a:off x="1828800" y="838200"/>
            <a:ext cx="8724900" cy="5486400"/>
          </a:xfrm>
          <a:prstGeom prst="rect">
            <a:avLst/>
          </a:prstGeom>
          <a:noFill/>
          <a:ln w="9525">
            <a:noFill/>
            <a:miter lim="800000"/>
            <a:headEnd/>
            <a:tailEnd/>
          </a:ln>
        </p:spPr>
      </p:pic>
      <p:sp>
        <p:nvSpPr>
          <p:cNvPr id="5" name="Down Arrow 4"/>
          <p:cNvSpPr/>
          <p:nvPr/>
        </p:nvSpPr>
        <p:spPr>
          <a:xfrm rot="5400000">
            <a:off x="6850063" y="1227138"/>
            <a:ext cx="320675" cy="1066800"/>
          </a:xfrm>
          <a:prstGeom prst="downArrow">
            <a:avLst>
              <a:gd name="adj1" fmla="val 50000"/>
              <a:gd name="adj2" fmla="val 571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7" name="Down Arrow 6"/>
          <p:cNvSpPr/>
          <p:nvPr/>
        </p:nvSpPr>
        <p:spPr>
          <a:xfrm rot="7107988">
            <a:off x="9187657" y="1297782"/>
            <a:ext cx="392113" cy="1066800"/>
          </a:xfrm>
          <a:prstGeom prst="downArrow">
            <a:avLst>
              <a:gd name="adj1" fmla="val 50000"/>
              <a:gd name="adj2" fmla="val 571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extLst>
      <p:ext uri="{BB962C8B-B14F-4D97-AF65-F5344CB8AC3E}">
        <p14:creationId xmlns:p14="http://schemas.microsoft.com/office/powerpoint/2010/main" val="220754444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Mount Sini #4.jpg"/>
          <p:cNvPicPr>
            <a:picLocks noChangeAspect="1"/>
          </p:cNvPicPr>
          <p:nvPr/>
        </p:nvPicPr>
        <p:blipFill>
          <a:blip r:embed="rId2" cstate="print"/>
          <a:srcRect/>
          <a:stretch>
            <a:fillRect/>
          </a:stretch>
        </p:blipFill>
        <p:spPr bwMode="auto">
          <a:xfrm>
            <a:off x="1524000" y="7938"/>
            <a:ext cx="9144000" cy="6392862"/>
          </a:xfrm>
          <a:prstGeom prst="rect">
            <a:avLst/>
          </a:prstGeom>
          <a:noFill/>
          <a:ln w="9525">
            <a:noFill/>
            <a:miter lim="800000"/>
            <a:headEnd/>
            <a:tailEnd/>
          </a:ln>
        </p:spPr>
      </p:pic>
      <p:sp>
        <p:nvSpPr>
          <p:cNvPr id="40963" name="TextBox 2"/>
          <p:cNvSpPr txBox="1">
            <a:spLocks noChangeArrowheads="1"/>
          </p:cNvSpPr>
          <p:nvPr/>
        </p:nvSpPr>
        <p:spPr bwMode="auto">
          <a:xfrm>
            <a:off x="1676400" y="228600"/>
            <a:ext cx="8458200" cy="1600200"/>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prstClr val="black"/>
                </a:solidFill>
                <a:latin typeface="Calibri" pitchFamily="34" charset="0"/>
                <a:ea typeface="MS PGothic" charset="0"/>
                <a:cs typeface="Arial" pitchFamily="34" charset="0"/>
              </a:rPr>
              <a:t>God's Holiness, His Righteousness</a:t>
            </a:r>
          </a:p>
          <a:p>
            <a:pPr algn="ctr" fontAlgn="base">
              <a:spcBef>
                <a:spcPct val="0"/>
              </a:spcBef>
              <a:spcAft>
                <a:spcPct val="0"/>
              </a:spcAft>
            </a:pPr>
            <a:r>
              <a:rPr lang="en-US" sz="1600" b="1">
                <a:solidFill>
                  <a:prstClr val="black"/>
                </a:solidFill>
                <a:latin typeface="Calibri" pitchFamily="34" charset="0"/>
                <a:ea typeface="MS PGothic" charset="0"/>
                <a:cs typeface="Arial" pitchFamily="34" charset="0"/>
              </a:rPr>
              <a:t>His Justice, His Covenant Promises</a:t>
            </a:r>
          </a:p>
          <a:p>
            <a:pPr algn="ctr" fontAlgn="base">
              <a:spcBef>
                <a:spcPct val="0"/>
              </a:spcBef>
              <a:spcAft>
                <a:spcPct val="0"/>
              </a:spcAft>
            </a:pPr>
            <a:r>
              <a:rPr lang="en-US" sz="1600" b="1">
                <a:solidFill>
                  <a:prstClr val="black"/>
                </a:solidFill>
                <a:latin typeface="Calibri" pitchFamily="34" charset="0"/>
                <a:ea typeface="MS PGothic" charset="0"/>
                <a:cs typeface="Arial" pitchFamily="34" charset="0"/>
              </a:rPr>
              <a:t>His Will, His Power</a:t>
            </a:r>
          </a:p>
          <a:p>
            <a:pPr algn="ctr" fontAlgn="base">
              <a:spcBef>
                <a:spcPct val="0"/>
              </a:spcBef>
              <a:spcAft>
                <a:spcPct val="0"/>
              </a:spcAft>
            </a:pPr>
            <a:r>
              <a:rPr lang="en-US" sz="1600" b="1">
                <a:solidFill>
                  <a:prstClr val="black"/>
                </a:solidFill>
                <a:latin typeface="Calibri" pitchFamily="34" charset="0"/>
                <a:ea typeface="MS PGothic" charset="0"/>
                <a:cs typeface="Arial" pitchFamily="34" charset="0"/>
              </a:rPr>
              <a:t>His Plan of Salvation, A New Creation</a:t>
            </a:r>
          </a:p>
          <a:p>
            <a:pPr algn="ctr" fontAlgn="base">
              <a:spcBef>
                <a:spcPct val="0"/>
              </a:spcBef>
              <a:spcAft>
                <a:spcPct val="0"/>
              </a:spcAft>
            </a:pPr>
            <a:r>
              <a:rPr lang="en-US" sz="1600" b="1">
                <a:solidFill>
                  <a:prstClr val="black"/>
                </a:solidFill>
                <a:latin typeface="Calibri" pitchFamily="34" charset="0"/>
                <a:ea typeface="MS PGothic" charset="0"/>
                <a:cs typeface="Arial" pitchFamily="34" charset="0"/>
              </a:rPr>
              <a:t>A New Community</a:t>
            </a:r>
          </a:p>
          <a:p>
            <a:pPr algn="ctr" fontAlgn="base">
              <a:spcBef>
                <a:spcPct val="0"/>
              </a:spcBef>
              <a:spcAft>
                <a:spcPct val="0"/>
              </a:spcAft>
            </a:pPr>
            <a:endParaRPr lang="en-US">
              <a:solidFill>
                <a:prstClr val="black"/>
              </a:solidFill>
              <a:latin typeface="Calibri" pitchFamily="34" charset="0"/>
              <a:ea typeface="MS PGothic" charset="0"/>
              <a:cs typeface="Arial" pitchFamily="34" charset="0"/>
            </a:endParaRPr>
          </a:p>
        </p:txBody>
      </p:sp>
    </p:spTree>
    <p:extLst>
      <p:ext uri="{BB962C8B-B14F-4D97-AF65-F5344CB8AC3E}">
        <p14:creationId xmlns:p14="http://schemas.microsoft.com/office/powerpoint/2010/main" val="2713481414"/>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981200" y="228600"/>
            <a:ext cx="8229600" cy="1295400"/>
          </a:xfrm>
        </p:spPr>
        <p:txBody>
          <a:bodyPr/>
          <a:lstStyle/>
          <a:p>
            <a:pPr eaLnBrk="1" hangingPunct="1">
              <a:buFont typeface="Arial" charset="0"/>
              <a:buChar char="•"/>
              <a:defRPr/>
            </a:pPr>
            <a:r>
              <a:rPr lang="en-US" sz="3600" b="1" dirty="0">
                <a:solidFill>
                  <a:schemeClr val="bg1"/>
                </a:solidFill>
                <a:effectLst>
                  <a:outerShdw blurRad="38100" dist="38100" dir="2700000" algn="tl">
                    <a:srgbClr val="000000">
                      <a:alpha val="43137"/>
                    </a:srgbClr>
                  </a:outerShdw>
                </a:effectLst>
              </a:rPr>
              <a:t>The seed that fell on the stony ground did not send roots deep into the ground.</a:t>
            </a:r>
          </a:p>
        </p:txBody>
      </p:sp>
      <p:pic>
        <p:nvPicPr>
          <p:cNvPr id="40962" name="Picture 2" descr="http://www.umassvegetable.org/soil_crop_pest_mgt/disease_mgt/images/corn_stewarts_wilt_plant.jpg"/>
          <p:cNvPicPr>
            <a:picLocks noChangeAspect="1" noChangeArrowheads="1"/>
          </p:cNvPicPr>
          <p:nvPr/>
        </p:nvPicPr>
        <p:blipFill>
          <a:blip r:embed="rId2" cstate="print"/>
          <a:srcRect/>
          <a:stretch>
            <a:fillRect/>
          </a:stretch>
        </p:blipFill>
        <p:spPr bwMode="auto">
          <a:xfrm>
            <a:off x="7959725" y="1828800"/>
            <a:ext cx="2463800" cy="2514600"/>
          </a:xfrm>
          <a:prstGeom prst="rect">
            <a:avLst/>
          </a:prstGeom>
          <a:ln>
            <a:noFill/>
          </a:ln>
          <a:effectLst>
            <a:outerShdw blurRad="292100" dist="139700" dir="2700000" algn="tl" rotWithShape="0">
              <a:srgbClr val="333333">
                <a:alpha val="65000"/>
              </a:srgbClr>
            </a:outerShdw>
          </a:effectLst>
          <a:extLst/>
        </p:spPr>
      </p:pic>
      <p:sp>
        <p:nvSpPr>
          <p:cNvPr id="4" name="Content Placeholder 2"/>
          <p:cNvSpPr txBox="1">
            <a:spLocks/>
          </p:cNvSpPr>
          <p:nvPr/>
        </p:nvSpPr>
        <p:spPr bwMode="auto">
          <a:xfrm>
            <a:off x="1752600" y="1524000"/>
            <a:ext cx="5867400" cy="51816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b="1" dirty="0">
                <a:solidFill>
                  <a:srgbClr val="F89E6C"/>
                </a:solidFill>
                <a:effectLst>
                  <a:outerShdw blurRad="38100" dist="38100" dir="2700000" algn="tl">
                    <a:srgbClr val="000000">
                      <a:alpha val="43137"/>
                    </a:srgbClr>
                  </a:outerShdw>
                </a:effectLst>
                <a:latin typeface="Calibri"/>
              </a:rPr>
              <a:t>The plants scorched in the sun. </a:t>
            </a:r>
          </a:p>
          <a:p>
            <a:pPr eaLnBrk="1" hangingPunct="1">
              <a:defRPr/>
            </a:pPr>
            <a:r>
              <a:rPr lang="en-US" b="1" dirty="0">
                <a:solidFill>
                  <a:srgbClr val="F89E6C"/>
                </a:solidFill>
                <a:effectLst>
                  <a:outerShdw blurRad="38100" dist="38100" dir="2700000" algn="tl">
                    <a:srgbClr val="000000">
                      <a:alpha val="43137"/>
                    </a:srgbClr>
                  </a:outerShdw>
                </a:effectLst>
                <a:latin typeface="Calibri"/>
              </a:rPr>
              <a:t>Because the roots were not deep the plants withered and died.</a:t>
            </a:r>
          </a:p>
          <a:p>
            <a:pPr eaLnBrk="1" hangingPunct="1">
              <a:defRPr/>
            </a:pPr>
            <a:r>
              <a:rPr lang="en-US" b="1" dirty="0">
                <a:solidFill>
                  <a:prstClr val="white"/>
                </a:solidFill>
                <a:effectLst>
                  <a:outerShdw blurRad="38100" dist="38100" dir="2700000" algn="tl">
                    <a:srgbClr val="000000">
                      <a:alpha val="43137"/>
                    </a:srgbClr>
                  </a:outerShdw>
                </a:effectLst>
                <a:latin typeface="Calibri"/>
              </a:rPr>
              <a:t>Some of the seed fell where thorny plants grew.  </a:t>
            </a:r>
          </a:p>
          <a:p>
            <a:pPr eaLnBrk="1" hangingPunct="1">
              <a:defRPr/>
            </a:pPr>
            <a:r>
              <a:rPr lang="en-US" b="1" dirty="0">
                <a:solidFill>
                  <a:prstClr val="black">
                    <a:lumMod val="85000"/>
                    <a:lumOff val="15000"/>
                  </a:prstClr>
                </a:solidFill>
                <a:effectLst>
                  <a:outerShdw blurRad="38100" dist="38100" dir="2700000" algn="tl">
                    <a:srgbClr val="000000">
                      <a:alpha val="43137"/>
                    </a:srgbClr>
                  </a:outerShdw>
                </a:effectLst>
                <a:latin typeface="Calibri"/>
              </a:rPr>
              <a:t>When the they sprouted, the thorns choked them. </a:t>
            </a:r>
          </a:p>
        </p:txBody>
      </p:sp>
      <p:pic>
        <p:nvPicPr>
          <p:cNvPr id="3" name="Picture 2"/>
          <p:cNvPicPr>
            <a:picLocks noChangeAspect="1"/>
          </p:cNvPicPr>
          <p:nvPr/>
        </p:nvPicPr>
        <p:blipFill rotWithShape="1">
          <a:blip r:embed="rId3" cstate="print"/>
          <a:srcRect l="22842"/>
          <a:stretch/>
        </p:blipFill>
        <p:spPr>
          <a:xfrm>
            <a:off x="7888288" y="4572000"/>
            <a:ext cx="2392362"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19455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16" presetClass="entr" presetSubtype="37" fill="hold" nodeType="withEffect">
                                  <p:stCondLst>
                                    <p:cond delay="1250"/>
                                  </p:stCondLst>
                                  <p:childTnLst>
                                    <p:set>
                                      <p:cBhvr>
                                        <p:cTn id="12" dur="1" fill="hold">
                                          <p:stCondLst>
                                            <p:cond delay="0"/>
                                          </p:stCondLst>
                                        </p:cTn>
                                        <p:tgtEl>
                                          <p:spTgt spid="40962"/>
                                        </p:tgtEl>
                                        <p:attrNameLst>
                                          <p:attrName>style.visibility</p:attrName>
                                        </p:attrNameLst>
                                      </p:cBhvr>
                                      <p:to>
                                        <p:strVal val="visible"/>
                                      </p:to>
                                    </p:set>
                                    <p:animEffect transition="in" filter="barn(outVertical)">
                                      <p:cBhvr>
                                        <p:cTn id="13" dur="500"/>
                                        <p:tgtEl>
                                          <p:spTgt spid="40962"/>
                                        </p:tgtEl>
                                      </p:cBhvr>
                                    </p:animEffect>
                                  </p:childTnLst>
                                </p:cTn>
                              </p:par>
                            </p:childTnLst>
                          </p:cTn>
                        </p:par>
                        <p:par>
                          <p:cTn id="14" fill="hold" nodeType="withGroup">
                            <p:stCondLst>
                              <p:cond delay="1750"/>
                            </p:stCondLst>
                            <p:childTnLst>
                              <p:par>
                                <p:cTn id="15" presetID="37"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4">
                                            <p:txEl>
                                              <p:pRg st="2" end="2"/>
                                            </p:txEl>
                                          </p:spTgt>
                                        </p:tgtEl>
                                        <p:attrNameLst>
                                          <p:attrName>style.visibility</p:attrName>
                                        </p:attrNameLst>
                                      </p:cBhvr>
                                      <p:to>
                                        <p:strVal val="visible"/>
                                      </p:to>
                                    </p:set>
                                    <p:set>
                                      <p:cBhvr>
                                        <p:cTn id="25" dur="114" fill="hold">
                                          <p:stCondLst>
                                            <p:cond delay="0"/>
                                          </p:stCondLst>
                                        </p:cTn>
                                        <p:tgtEl>
                                          <p:spTgt spid="4">
                                            <p:txEl>
                                              <p:pRg st="2" end="2"/>
                                            </p:txEl>
                                          </p:spTgt>
                                        </p:tgtEl>
                                        <p:attrNameLst>
                                          <p:attrName>style.rotation</p:attrName>
                                        </p:attrNameLst>
                                      </p:cBhvr>
                                      <p:to>
                                        <p:strVal val="-45.0"/>
                                      </p:to>
                                    </p:set>
                                    <p:anim calcmode="lin" valueType="num">
                                      <p:cBhvr>
                                        <p:cTn id="26" dur="114" fill="hold">
                                          <p:stCondLst>
                                            <p:cond delay="114"/>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114"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28" dur="39" decel="50000" autoRev="1" fill="hold">
                                          <p:stCondLst>
                                            <p:cond delay="114"/>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34" fill="hold">
                                          <p:stCondLst>
                                            <p:cond delay="216"/>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par>
                                <p:cTn id="35" presetID="37" presetClass="entr" presetSubtype="0" fill="hold" nodeType="withEffect">
                                  <p:stCondLst>
                                    <p:cond delay="50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29200" y="228600"/>
            <a:ext cx="4953000" cy="2895600"/>
          </a:xfrm>
        </p:spPr>
        <p:txBody>
          <a:bodyPr/>
          <a:lstStyle/>
          <a:p>
            <a:pPr eaLnBrk="1" hangingPunct="1">
              <a:buFont typeface="Arial" charset="0"/>
              <a:buChar char="•"/>
              <a:defRPr/>
            </a:pPr>
            <a:r>
              <a:rPr lang="en-US" sz="3600" b="1" dirty="0">
                <a:solidFill>
                  <a:schemeClr val="bg1"/>
                </a:solidFill>
                <a:effectLst>
                  <a:outerShdw blurRad="38100" dist="38100" dir="2700000" algn="tl">
                    <a:srgbClr val="000000">
                      <a:alpha val="43137"/>
                    </a:srgbClr>
                  </a:outerShdw>
                </a:effectLst>
              </a:rPr>
              <a:t>Other seed fell in good, fertile ground. </a:t>
            </a:r>
          </a:p>
          <a:p>
            <a:pPr eaLnBrk="1" hangingPunct="1">
              <a:buFont typeface="Arial" charset="0"/>
              <a:buChar char="•"/>
              <a:defRPr/>
            </a:pPr>
            <a:r>
              <a:rPr lang="en-US" sz="3600" b="1" dirty="0">
                <a:solidFill>
                  <a:schemeClr val="bg1"/>
                </a:solidFill>
                <a:effectLst>
                  <a:outerShdw blurRad="38100" dist="38100" dir="2700000" algn="tl">
                    <a:srgbClr val="000000">
                      <a:alpha val="43137"/>
                    </a:srgbClr>
                  </a:outerShdw>
                </a:effectLst>
              </a:rPr>
              <a:t>The seeds were able to send roots deep into the ground. </a:t>
            </a:r>
          </a:p>
        </p:txBody>
      </p:sp>
      <p:pic>
        <p:nvPicPr>
          <p:cNvPr id="9223" name="Picture 7" descr="C:\Users\covalt\AppData\Local\Microsoft\Windows\Temporary Internet Files\Content.IE5\RVPDE99J\MP900406556[1].jpg"/>
          <p:cNvPicPr>
            <a:picLocks noChangeAspect="1" noChangeArrowheads="1"/>
          </p:cNvPicPr>
          <p:nvPr/>
        </p:nvPicPr>
        <p:blipFill>
          <a:blip r:embed="rId2" cstate="print"/>
          <a:srcRect/>
          <a:stretch>
            <a:fillRect/>
          </a:stretch>
        </p:blipFill>
        <p:spPr bwMode="auto">
          <a:xfrm>
            <a:off x="2438400" y="685801"/>
            <a:ext cx="2057400" cy="3084513"/>
          </a:xfrm>
          <a:prstGeom prst="rect">
            <a:avLst/>
          </a:prstGeom>
          <a:ln>
            <a:noFill/>
          </a:ln>
          <a:effectLst>
            <a:outerShdw blurRad="292100" dist="139700" dir="2700000" algn="tl" rotWithShape="0">
              <a:srgbClr val="333333">
                <a:alpha val="65000"/>
              </a:srgbClr>
            </a:outerShdw>
          </a:effectLst>
          <a:extLst/>
        </p:spPr>
      </p:pic>
      <p:pic>
        <p:nvPicPr>
          <p:cNvPr id="9227" name="Picture 11" descr="C:\Users\covalt\AppData\Local\Microsoft\Windows\Temporary Internet Files\Content.IE5\O0YAYPNL\MP900400763[1].jpg"/>
          <p:cNvPicPr>
            <a:picLocks noChangeAspect="1" noChangeArrowheads="1"/>
          </p:cNvPicPr>
          <p:nvPr/>
        </p:nvPicPr>
        <p:blipFill>
          <a:blip r:embed="rId3" cstate="print"/>
          <a:srcRect/>
          <a:stretch>
            <a:fillRect/>
          </a:stretch>
        </p:blipFill>
        <p:spPr bwMode="auto">
          <a:xfrm>
            <a:off x="1676400" y="4114800"/>
            <a:ext cx="3430588" cy="2286000"/>
          </a:xfrm>
          <a:prstGeom prst="rect">
            <a:avLst/>
          </a:prstGeom>
          <a:ln>
            <a:noFill/>
          </a:ln>
          <a:effectLst>
            <a:outerShdw blurRad="292100" dist="139700" dir="2700000" algn="tl" rotWithShape="0">
              <a:srgbClr val="333333">
                <a:alpha val="65000"/>
              </a:srgbClr>
            </a:outerShdw>
          </a:effectLst>
          <a:extLst/>
        </p:spPr>
      </p:pic>
      <p:sp>
        <p:nvSpPr>
          <p:cNvPr id="10" name="Content Placeholder 2"/>
          <p:cNvSpPr txBox="1">
            <a:spLocks/>
          </p:cNvSpPr>
          <p:nvPr/>
        </p:nvSpPr>
        <p:spPr bwMode="auto">
          <a:xfrm>
            <a:off x="5257800" y="3733800"/>
            <a:ext cx="2362200" cy="2362200"/>
          </a:xfrm>
          <a:prstGeom prst="rect">
            <a:avLst/>
          </a:prstGeom>
          <a:noFill/>
          <a:ln w="9525">
            <a:noFill/>
            <a:miter lim="800000"/>
            <a:headEnd/>
            <a:tailEnd/>
          </a:ln>
        </p:spPr>
        <p:txBody>
          <a:bodyPr/>
          <a:lstStyle/>
          <a:p>
            <a:pPr marL="342900" indent="-342900" algn="ctr" fontAlgn="base">
              <a:spcBef>
                <a:spcPct val="20000"/>
              </a:spcBef>
              <a:spcAft>
                <a:spcPct val="0"/>
              </a:spcAft>
            </a:pPr>
            <a:r>
              <a:rPr lang="en-US" sz="2800" b="1" dirty="0">
                <a:solidFill>
                  <a:prstClr val="black"/>
                </a:solidFill>
                <a:latin typeface="Calibri" pitchFamily="34" charset="0"/>
                <a:ea typeface="MS PGothic" charset="0"/>
                <a:cs typeface="Arial" pitchFamily="34" charset="0"/>
              </a:rPr>
              <a:t>When the plants grew, they produced a lot of fruit.</a:t>
            </a:r>
          </a:p>
        </p:txBody>
      </p:sp>
      <p:grpSp>
        <p:nvGrpSpPr>
          <p:cNvPr id="2" name="Group 6"/>
          <p:cNvGrpSpPr>
            <a:grpSpLocks noChangeAspect="1"/>
          </p:cNvGrpSpPr>
          <p:nvPr/>
        </p:nvGrpSpPr>
        <p:grpSpPr bwMode="auto">
          <a:xfrm>
            <a:off x="7696200" y="3429000"/>
            <a:ext cx="2302308" cy="1271736"/>
            <a:chOff x="634" y="1224"/>
            <a:chExt cx="4401" cy="2431"/>
          </a:xfrm>
          <a:effectLst>
            <a:outerShdw blurRad="50800" dist="38100" dir="2700000" algn="tl" rotWithShape="0">
              <a:prstClr val="black">
                <a:alpha val="40000"/>
              </a:prstClr>
            </a:outerShdw>
          </a:effectLst>
        </p:grpSpPr>
        <p:sp>
          <p:nvSpPr>
            <p:cNvPr id="7"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8"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9"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1"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2"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3"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rgbClr val="DD9593"/>
                </a:gs>
                <a:gs pos="50000">
                  <a:schemeClr val="accent2">
                    <a:shade val="67500"/>
                    <a:satMod val="115000"/>
                  </a:schemeClr>
                </a:gs>
                <a:gs pos="100000">
                  <a:srgbClr val="7E2624"/>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2"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3"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chemeClr val="accent6">
                    <a:lumMod val="40000"/>
                    <a:lumOff val="60000"/>
                  </a:schemeClr>
                </a:gs>
                <a:gs pos="16000">
                  <a:schemeClr val="accent6">
                    <a:lumMod val="60000"/>
                    <a:lumOff val="40000"/>
                  </a:schemeClr>
                </a:gs>
                <a:gs pos="100000">
                  <a:schemeClr val="accent6">
                    <a:lumMod val="75000"/>
                  </a:schemeClr>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4"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5"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6"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7"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8"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9"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0"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1"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2"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3"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4"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5"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6"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7"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8"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39"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0"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1"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2"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3"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4"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5"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6"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7"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8"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49"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0"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1"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2"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3"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4"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5"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6"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7"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8"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59"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0"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1"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2"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3"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4"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5"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6"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7"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8"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69"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0"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1"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2"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3"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4"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75"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grpSp>
        <p:nvGrpSpPr>
          <p:cNvPr id="3" name="Group 6"/>
          <p:cNvGrpSpPr>
            <a:grpSpLocks noChangeAspect="1"/>
          </p:cNvGrpSpPr>
          <p:nvPr/>
        </p:nvGrpSpPr>
        <p:grpSpPr bwMode="auto">
          <a:xfrm flipH="1">
            <a:off x="7772400" y="4800600"/>
            <a:ext cx="2302308" cy="1271736"/>
            <a:chOff x="634" y="1224"/>
            <a:chExt cx="4401" cy="2431"/>
          </a:xfrm>
          <a:effectLst>
            <a:outerShdw blurRad="50800" dist="38100" dir="2700000" algn="tl" rotWithShape="0">
              <a:prstClr val="black">
                <a:alpha val="40000"/>
              </a:prstClr>
            </a:outerShdw>
          </a:effectLst>
        </p:grpSpPr>
        <p:sp>
          <p:nvSpPr>
            <p:cNvPr id="147" name="Freeform 14"/>
            <p:cNvSpPr>
              <a:spLocks/>
            </p:cNvSpPr>
            <p:nvPr/>
          </p:nvSpPr>
          <p:spPr bwMode="auto">
            <a:xfrm>
              <a:off x="1144" y="2956"/>
              <a:ext cx="438" cy="699"/>
            </a:xfrm>
            <a:custGeom>
              <a:avLst/>
              <a:gdLst>
                <a:gd name="T0" fmla="*/ 97 w 438"/>
                <a:gd name="T1" fmla="*/ 0 h 699"/>
                <a:gd name="T2" fmla="*/ 106 w 438"/>
                <a:gd name="T3" fmla="*/ 13 h 699"/>
                <a:gd name="T4" fmla="*/ 127 w 438"/>
                <a:gd name="T5" fmla="*/ 49 h 699"/>
                <a:gd name="T6" fmla="*/ 151 w 438"/>
                <a:gd name="T7" fmla="*/ 104 h 699"/>
                <a:gd name="T8" fmla="*/ 172 w 438"/>
                <a:gd name="T9" fmla="*/ 174 h 699"/>
                <a:gd name="T10" fmla="*/ 181 w 438"/>
                <a:gd name="T11" fmla="*/ 248 h 699"/>
                <a:gd name="T12" fmla="*/ 172 w 438"/>
                <a:gd name="T13" fmla="*/ 329 h 699"/>
                <a:gd name="T14" fmla="*/ 136 w 438"/>
                <a:gd name="T15" fmla="*/ 406 h 699"/>
                <a:gd name="T16" fmla="*/ 66 w 438"/>
                <a:gd name="T17" fmla="*/ 476 h 699"/>
                <a:gd name="T18" fmla="*/ 59 w 438"/>
                <a:gd name="T19" fmla="*/ 478 h 699"/>
                <a:gd name="T20" fmla="*/ 41 w 438"/>
                <a:gd name="T21" fmla="*/ 490 h 699"/>
                <a:gd name="T22" fmla="*/ 21 w 438"/>
                <a:gd name="T23" fmla="*/ 505 h 699"/>
                <a:gd name="T24" fmla="*/ 5 w 438"/>
                <a:gd name="T25" fmla="*/ 528 h 699"/>
                <a:gd name="T26" fmla="*/ 0 w 438"/>
                <a:gd name="T27" fmla="*/ 557 h 699"/>
                <a:gd name="T28" fmla="*/ 14 w 438"/>
                <a:gd name="T29" fmla="*/ 593 h 699"/>
                <a:gd name="T30" fmla="*/ 52 w 438"/>
                <a:gd name="T31" fmla="*/ 639 h 699"/>
                <a:gd name="T32" fmla="*/ 124 w 438"/>
                <a:gd name="T33" fmla="*/ 690 h 699"/>
                <a:gd name="T34" fmla="*/ 131 w 438"/>
                <a:gd name="T35" fmla="*/ 693 h 699"/>
                <a:gd name="T36" fmla="*/ 147 w 438"/>
                <a:gd name="T37" fmla="*/ 695 h 699"/>
                <a:gd name="T38" fmla="*/ 169 w 438"/>
                <a:gd name="T39" fmla="*/ 699 h 699"/>
                <a:gd name="T40" fmla="*/ 197 w 438"/>
                <a:gd name="T41" fmla="*/ 699 h 699"/>
                <a:gd name="T42" fmla="*/ 226 w 438"/>
                <a:gd name="T43" fmla="*/ 697 h 699"/>
                <a:gd name="T44" fmla="*/ 255 w 438"/>
                <a:gd name="T45" fmla="*/ 688 h 699"/>
                <a:gd name="T46" fmla="*/ 280 w 438"/>
                <a:gd name="T47" fmla="*/ 672 h 699"/>
                <a:gd name="T48" fmla="*/ 298 w 438"/>
                <a:gd name="T49" fmla="*/ 645 h 699"/>
                <a:gd name="T50" fmla="*/ 307 w 438"/>
                <a:gd name="T51" fmla="*/ 625 h 699"/>
                <a:gd name="T52" fmla="*/ 312 w 438"/>
                <a:gd name="T53" fmla="*/ 602 h 699"/>
                <a:gd name="T54" fmla="*/ 314 w 438"/>
                <a:gd name="T55" fmla="*/ 584 h 699"/>
                <a:gd name="T56" fmla="*/ 312 w 438"/>
                <a:gd name="T57" fmla="*/ 566 h 699"/>
                <a:gd name="T58" fmla="*/ 305 w 438"/>
                <a:gd name="T59" fmla="*/ 553 h 699"/>
                <a:gd name="T60" fmla="*/ 294 w 438"/>
                <a:gd name="T61" fmla="*/ 541 h 699"/>
                <a:gd name="T62" fmla="*/ 276 w 438"/>
                <a:gd name="T63" fmla="*/ 537 h 699"/>
                <a:gd name="T64" fmla="*/ 253 w 438"/>
                <a:gd name="T65" fmla="*/ 539 h 699"/>
                <a:gd name="T66" fmla="*/ 226 w 438"/>
                <a:gd name="T67" fmla="*/ 541 h 699"/>
                <a:gd name="T68" fmla="*/ 199 w 438"/>
                <a:gd name="T69" fmla="*/ 544 h 699"/>
                <a:gd name="T70" fmla="*/ 174 w 438"/>
                <a:gd name="T71" fmla="*/ 544 h 699"/>
                <a:gd name="T72" fmla="*/ 151 w 438"/>
                <a:gd name="T73" fmla="*/ 544 h 699"/>
                <a:gd name="T74" fmla="*/ 131 w 438"/>
                <a:gd name="T75" fmla="*/ 541 h 699"/>
                <a:gd name="T76" fmla="*/ 115 w 438"/>
                <a:gd name="T77" fmla="*/ 541 h 699"/>
                <a:gd name="T78" fmla="*/ 106 w 438"/>
                <a:gd name="T79" fmla="*/ 539 h 699"/>
                <a:gd name="T80" fmla="*/ 102 w 438"/>
                <a:gd name="T81" fmla="*/ 539 h 699"/>
                <a:gd name="T82" fmla="*/ 106 w 438"/>
                <a:gd name="T83" fmla="*/ 537 h 699"/>
                <a:gd name="T84" fmla="*/ 122 w 438"/>
                <a:gd name="T85" fmla="*/ 532 h 699"/>
                <a:gd name="T86" fmla="*/ 145 w 438"/>
                <a:gd name="T87" fmla="*/ 523 h 699"/>
                <a:gd name="T88" fmla="*/ 172 w 438"/>
                <a:gd name="T89" fmla="*/ 510 h 699"/>
                <a:gd name="T90" fmla="*/ 206 w 438"/>
                <a:gd name="T91" fmla="*/ 494 h 699"/>
                <a:gd name="T92" fmla="*/ 242 w 438"/>
                <a:gd name="T93" fmla="*/ 474 h 699"/>
                <a:gd name="T94" fmla="*/ 278 w 438"/>
                <a:gd name="T95" fmla="*/ 449 h 699"/>
                <a:gd name="T96" fmla="*/ 316 w 438"/>
                <a:gd name="T97" fmla="*/ 420 h 699"/>
                <a:gd name="T98" fmla="*/ 350 w 438"/>
                <a:gd name="T99" fmla="*/ 388 h 699"/>
                <a:gd name="T100" fmla="*/ 382 w 438"/>
                <a:gd name="T101" fmla="*/ 352 h 699"/>
                <a:gd name="T102" fmla="*/ 406 w 438"/>
                <a:gd name="T103" fmla="*/ 311 h 699"/>
                <a:gd name="T104" fmla="*/ 427 w 438"/>
                <a:gd name="T105" fmla="*/ 264 h 699"/>
                <a:gd name="T106" fmla="*/ 438 w 438"/>
                <a:gd name="T107" fmla="*/ 214 h 699"/>
                <a:gd name="T108" fmla="*/ 438 w 438"/>
                <a:gd name="T109" fmla="*/ 160 h 699"/>
                <a:gd name="T110" fmla="*/ 427 w 438"/>
                <a:gd name="T111" fmla="*/ 101 h 699"/>
                <a:gd name="T112" fmla="*/ 402 w 438"/>
                <a:gd name="T113" fmla="*/ 38 h 699"/>
                <a:gd name="T114" fmla="*/ 97 w 438"/>
                <a:gd name="T11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699">
                  <a:moveTo>
                    <a:pt x="97" y="0"/>
                  </a:moveTo>
                  <a:lnTo>
                    <a:pt x="106" y="13"/>
                  </a:lnTo>
                  <a:lnTo>
                    <a:pt x="127" y="49"/>
                  </a:lnTo>
                  <a:lnTo>
                    <a:pt x="151" y="104"/>
                  </a:lnTo>
                  <a:lnTo>
                    <a:pt x="172" y="174"/>
                  </a:lnTo>
                  <a:lnTo>
                    <a:pt x="181" y="248"/>
                  </a:lnTo>
                  <a:lnTo>
                    <a:pt x="172" y="329"/>
                  </a:lnTo>
                  <a:lnTo>
                    <a:pt x="136" y="406"/>
                  </a:lnTo>
                  <a:lnTo>
                    <a:pt x="66" y="476"/>
                  </a:lnTo>
                  <a:lnTo>
                    <a:pt x="59" y="478"/>
                  </a:lnTo>
                  <a:lnTo>
                    <a:pt x="41" y="490"/>
                  </a:lnTo>
                  <a:lnTo>
                    <a:pt x="21" y="505"/>
                  </a:lnTo>
                  <a:lnTo>
                    <a:pt x="5" y="528"/>
                  </a:lnTo>
                  <a:lnTo>
                    <a:pt x="0" y="557"/>
                  </a:lnTo>
                  <a:lnTo>
                    <a:pt x="14" y="593"/>
                  </a:lnTo>
                  <a:lnTo>
                    <a:pt x="52" y="639"/>
                  </a:lnTo>
                  <a:lnTo>
                    <a:pt x="124" y="690"/>
                  </a:lnTo>
                  <a:lnTo>
                    <a:pt x="131" y="693"/>
                  </a:lnTo>
                  <a:lnTo>
                    <a:pt x="147" y="695"/>
                  </a:lnTo>
                  <a:lnTo>
                    <a:pt x="169" y="699"/>
                  </a:lnTo>
                  <a:lnTo>
                    <a:pt x="197" y="699"/>
                  </a:lnTo>
                  <a:lnTo>
                    <a:pt x="226" y="697"/>
                  </a:lnTo>
                  <a:lnTo>
                    <a:pt x="255" y="688"/>
                  </a:lnTo>
                  <a:lnTo>
                    <a:pt x="280" y="672"/>
                  </a:lnTo>
                  <a:lnTo>
                    <a:pt x="298" y="645"/>
                  </a:lnTo>
                  <a:lnTo>
                    <a:pt x="307" y="625"/>
                  </a:lnTo>
                  <a:lnTo>
                    <a:pt x="312" y="602"/>
                  </a:lnTo>
                  <a:lnTo>
                    <a:pt x="314" y="584"/>
                  </a:lnTo>
                  <a:lnTo>
                    <a:pt x="312" y="566"/>
                  </a:lnTo>
                  <a:lnTo>
                    <a:pt x="305" y="553"/>
                  </a:lnTo>
                  <a:lnTo>
                    <a:pt x="294" y="541"/>
                  </a:lnTo>
                  <a:lnTo>
                    <a:pt x="276" y="537"/>
                  </a:lnTo>
                  <a:lnTo>
                    <a:pt x="253" y="539"/>
                  </a:lnTo>
                  <a:lnTo>
                    <a:pt x="226" y="541"/>
                  </a:lnTo>
                  <a:lnTo>
                    <a:pt x="199" y="544"/>
                  </a:lnTo>
                  <a:lnTo>
                    <a:pt x="174" y="544"/>
                  </a:lnTo>
                  <a:lnTo>
                    <a:pt x="151" y="544"/>
                  </a:lnTo>
                  <a:lnTo>
                    <a:pt x="131" y="541"/>
                  </a:lnTo>
                  <a:lnTo>
                    <a:pt x="115" y="541"/>
                  </a:lnTo>
                  <a:lnTo>
                    <a:pt x="106" y="539"/>
                  </a:lnTo>
                  <a:lnTo>
                    <a:pt x="102" y="539"/>
                  </a:lnTo>
                  <a:lnTo>
                    <a:pt x="106" y="537"/>
                  </a:lnTo>
                  <a:lnTo>
                    <a:pt x="122" y="532"/>
                  </a:lnTo>
                  <a:lnTo>
                    <a:pt x="145" y="523"/>
                  </a:lnTo>
                  <a:lnTo>
                    <a:pt x="172" y="510"/>
                  </a:lnTo>
                  <a:lnTo>
                    <a:pt x="206" y="494"/>
                  </a:lnTo>
                  <a:lnTo>
                    <a:pt x="242" y="474"/>
                  </a:lnTo>
                  <a:lnTo>
                    <a:pt x="278" y="449"/>
                  </a:lnTo>
                  <a:lnTo>
                    <a:pt x="316" y="420"/>
                  </a:lnTo>
                  <a:lnTo>
                    <a:pt x="350" y="388"/>
                  </a:lnTo>
                  <a:lnTo>
                    <a:pt x="382" y="352"/>
                  </a:lnTo>
                  <a:lnTo>
                    <a:pt x="406" y="311"/>
                  </a:lnTo>
                  <a:lnTo>
                    <a:pt x="427" y="264"/>
                  </a:lnTo>
                  <a:lnTo>
                    <a:pt x="438" y="214"/>
                  </a:lnTo>
                  <a:lnTo>
                    <a:pt x="438" y="160"/>
                  </a:lnTo>
                  <a:lnTo>
                    <a:pt x="427" y="101"/>
                  </a:lnTo>
                  <a:lnTo>
                    <a:pt x="402" y="38"/>
                  </a:lnTo>
                  <a:lnTo>
                    <a:pt x="97"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8" name="Freeform 15"/>
            <p:cNvSpPr>
              <a:spLocks/>
            </p:cNvSpPr>
            <p:nvPr/>
          </p:nvSpPr>
          <p:spPr bwMode="auto">
            <a:xfrm>
              <a:off x="1708" y="2917"/>
              <a:ext cx="468" cy="605"/>
            </a:xfrm>
            <a:custGeom>
              <a:avLst/>
              <a:gdLst>
                <a:gd name="T0" fmla="*/ 0 w 468"/>
                <a:gd name="T1" fmla="*/ 152 h 605"/>
                <a:gd name="T2" fmla="*/ 5 w 468"/>
                <a:gd name="T3" fmla="*/ 152 h 605"/>
                <a:gd name="T4" fmla="*/ 19 w 468"/>
                <a:gd name="T5" fmla="*/ 154 h 605"/>
                <a:gd name="T6" fmla="*/ 37 w 468"/>
                <a:gd name="T7" fmla="*/ 156 h 605"/>
                <a:gd name="T8" fmla="*/ 61 w 468"/>
                <a:gd name="T9" fmla="*/ 158 h 605"/>
                <a:gd name="T10" fmla="*/ 89 w 468"/>
                <a:gd name="T11" fmla="*/ 165 h 605"/>
                <a:gd name="T12" fmla="*/ 120 w 468"/>
                <a:gd name="T13" fmla="*/ 172 h 605"/>
                <a:gd name="T14" fmla="*/ 152 w 468"/>
                <a:gd name="T15" fmla="*/ 183 h 605"/>
                <a:gd name="T16" fmla="*/ 181 w 468"/>
                <a:gd name="T17" fmla="*/ 197 h 605"/>
                <a:gd name="T18" fmla="*/ 210 w 468"/>
                <a:gd name="T19" fmla="*/ 215 h 605"/>
                <a:gd name="T20" fmla="*/ 235 w 468"/>
                <a:gd name="T21" fmla="*/ 237 h 605"/>
                <a:gd name="T22" fmla="*/ 253 w 468"/>
                <a:gd name="T23" fmla="*/ 262 h 605"/>
                <a:gd name="T24" fmla="*/ 267 w 468"/>
                <a:gd name="T25" fmla="*/ 294 h 605"/>
                <a:gd name="T26" fmla="*/ 271 w 468"/>
                <a:gd name="T27" fmla="*/ 330 h 605"/>
                <a:gd name="T28" fmla="*/ 267 w 468"/>
                <a:gd name="T29" fmla="*/ 371 h 605"/>
                <a:gd name="T30" fmla="*/ 251 w 468"/>
                <a:gd name="T31" fmla="*/ 418 h 605"/>
                <a:gd name="T32" fmla="*/ 224 w 468"/>
                <a:gd name="T33" fmla="*/ 472 h 605"/>
                <a:gd name="T34" fmla="*/ 219 w 468"/>
                <a:gd name="T35" fmla="*/ 477 h 605"/>
                <a:gd name="T36" fmla="*/ 210 w 468"/>
                <a:gd name="T37" fmla="*/ 492 h 605"/>
                <a:gd name="T38" fmla="*/ 204 w 468"/>
                <a:gd name="T39" fmla="*/ 513 h 605"/>
                <a:gd name="T40" fmla="*/ 201 w 468"/>
                <a:gd name="T41" fmla="*/ 535 h 605"/>
                <a:gd name="T42" fmla="*/ 210 w 468"/>
                <a:gd name="T43" fmla="*/ 560 h 605"/>
                <a:gd name="T44" fmla="*/ 235 w 468"/>
                <a:gd name="T45" fmla="*/ 580 h 605"/>
                <a:gd name="T46" fmla="*/ 283 w 468"/>
                <a:gd name="T47" fmla="*/ 596 h 605"/>
                <a:gd name="T48" fmla="*/ 357 w 468"/>
                <a:gd name="T49" fmla="*/ 605 h 605"/>
                <a:gd name="T50" fmla="*/ 362 w 468"/>
                <a:gd name="T51" fmla="*/ 603 h 605"/>
                <a:gd name="T52" fmla="*/ 375 w 468"/>
                <a:gd name="T53" fmla="*/ 601 h 605"/>
                <a:gd name="T54" fmla="*/ 393 w 468"/>
                <a:gd name="T55" fmla="*/ 592 h 605"/>
                <a:gd name="T56" fmla="*/ 416 w 468"/>
                <a:gd name="T57" fmla="*/ 583 h 605"/>
                <a:gd name="T58" fmla="*/ 436 w 468"/>
                <a:gd name="T59" fmla="*/ 567 h 605"/>
                <a:gd name="T60" fmla="*/ 454 w 468"/>
                <a:gd name="T61" fmla="*/ 549 h 605"/>
                <a:gd name="T62" fmla="*/ 465 w 468"/>
                <a:gd name="T63" fmla="*/ 526 h 605"/>
                <a:gd name="T64" fmla="*/ 468 w 468"/>
                <a:gd name="T65" fmla="*/ 499 h 605"/>
                <a:gd name="T66" fmla="*/ 465 w 468"/>
                <a:gd name="T67" fmla="*/ 479 h 605"/>
                <a:gd name="T68" fmla="*/ 459 w 468"/>
                <a:gd name="T69" fmla="*/ 461 h 605"/>
                <a:gd name="T70" fmla="*/ 452 w 468"/>
                <a:gd name="T71" fmla="*/ 445 h 605"/>
                <a:gd name="T72" fmla="*/ 443 w 468"/>
                <a:gd name="T73" fmla="*/ 434 h 605"/>
                <a:gd name="T74" fmla="*/ 429 w 468"/>
                <a:gd name="T75" fmla="*/ 425 h 605"/>
                <a:gd name="T76" fmla="*/ 416 w 468"/>
                <a:gd name="T77" fmla="*/ 422 h 605"/>
                <a:gd name="T78" fmla="*/ 402 w 468"/>
                <a:gd name="T79" fmla="*/ 425 h 605"/>
                <a:gd name="T80" fmla="*/ 384 w 468"/>
                <a:gd name="T81" fmla="*/ 436 h 605"/>
                <a:gd name="T82" fmla="*/ 366 w 468"/>
                <a:gd name="T83" fmla="*/ 450 h 605"/>
                <a:gd name="T84" fmla="*/ 350 w 468"/>
                <a:gd name="T85" fmla="*/ 459 h 605"/>
                <a:gd name="T86" fmla="*/ 337 w 468"/>
                <a:gd name="T87" fmla="*/ 465 h 605"/>
                <a:gd name="T88" fmla="*/ 326 w 468"/>
                <a:gd name="T89" fmla="*/ 470 h 605"/>
                <a:gd name="T90" fmla="*/ 314 w 468"/>
                <a:gd name="T91" fmla="*/ 472 h 605"/>
                <a:gd name="T92" fmla="*/ 307 w 468"/>
                <a:gd name="T93" fmla="*/ 472 h 605"/>
                <a:gd name="T94" fmla="*/ 303 w 468"/>
                <a:gd name="T95" fmla="*/ 472 h 605"/>
                <a:gd name="T96" fmla="*/ 301 w 468"/>
                <a:gd name="T97" fmla="*/ 472 h 605"/>
                <a:gd name="T98" fmla="*/ 312 w 468"/>
                <a:gd name="T99" fmla="*/ 459 h 605"/>
                <a:gd name="T100" fmla="*/ 339 w 468"/>
                <a:gd name="T101" fmla="*/ 425 h 605"/>
                <a:gd name="T102" fmla="*/ 371 w 468"/>
                <a:gd name="T103" fmla="*/ 373 h 605"/>
                <a:gd name="T104" fmla="*/ 402 w 468"/>
                <a:gd name="T105" fmla="*/ 307 h 605"/>
                <a:gd name="T106" fmla="*/ 418 w 468"/>
                <a:gd name="T107" fmla="*/ 233 h 605"/>
                <a:gd name="T108" fmla="*/ 414 w 468"/>
                <a:gd name="T109" fmla="*/ 154 h 605"/>
                <a:gd name="T110" fmla="*/ 375 w 468"/>
                <a:gd name="T111" fmla="*/ 75 h 605"/>
                <a:gd name="T112" fmla="*/ 298 w 468"/>
                <a:gd name="T113" fmla="*/ 0 h 605"/>
                <a:gd name="T114" fmla="*/ 0 w 468"/>
                <a:gd name="T115" fmla="*/ 1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605">
                  <a:moveTo>
                    <a:pt x="0" y="152"/>
                  </a:moveTo>
                  <a:lnTo>
                    <a:pt x="5" y="152"/>
                  </a:lnTo>
                  <a:lnTo>
                    <a:pt x="19" y="154"/>
                  </a:lnTo>
                  <a:lnTo>
                    <a:pt x="37" y="156"/>
                  </a:lnTo>
                  <a:lnTo>
                    <a:pt x="61" y="158"/>
                  </a:lnTo>
                  <a:lnTo>
                    <a:pt x="89" y="165"/>
                  </a:lnTo>
                  <a:lnTo>
                    <a:pt x="120" y="172"/>
                  </a:lnTo>
                  <a:lnTo>
                    <a:pt x="152" y="183"/>
                  </a:lnTo>
                  <a:lnTo>
                    <a:pt x="181" y="197"/>
                  </a:lnTo>
                  <a:lnTo>
                    <a:pt x="210" y="215"/>
                  </a:lnTo>
                  <a:lnTo>
                    <a:pt x="235" y="237"/>
                  </a:lnTo>
                  <a:lnTo>
                    <a:pt x="253" y="262"/>
                  </a:lnTo>
                  <a:lnTo>
                    <a:pt x="267" y="294"/>
                  </a:lnTo>
                  <a:lnTo>
                    <a:pt x="271" y="330"/>
                  </a:lnTo>
                  <a:lnTo>
                    <a:pt x="267" y="371"/>
                  </a:lnTo>
                  <a:lnTo>
                    <a:pt x="251" y="418"/>
                  </a:lnTo>
                  <a:lnTo>
                    <a:pt x="224" y="472"/>
                  </a:lnTo>
                  <a:lnTo>
                    <a:pt x="219" y="477"/>
                  </a:lnTo>
                  <a:lnTo>
                    <a:pt x="210" y="492"/>
                  </a:lnTo>
                  <a:lnTo>
                    <a:pt x="204" y="513"/>
                  </a:lnTo>
                  <a:lnTo>
                    <a:pt x="201" y="535"/>
                  </a:lnTo>
                  <a:lnTo>
                    <a:pt x="210" y="560"/>
                  </a:lnTo>
                  <a:lnTo>
                    <a:pt x="235" y="580"/>
                  </a:lnTo>
                  <a:lnTo>
                    <a:pt x="283" y="596"/>
                  </a:lnTo>
                  <a:lnTo>
                    <a:pt x="357" y="605"/>
                  </a:lnTo>
                  <a:lnTo>
                    <a:pt x="362" y="603"/>
                  </a:lnTo>
                  <a:lnTo>
                    <a:pt x="375" y="601"/>
                  </a:lnTo>
                  <a:lnTo>
                    <a:pt x="393" y="592"/>
                  </a:lnTo>
                  <a:lnTo>
                    <a:pt x="416" y="583"/>
                  </a:lnTo>
                  <a:lnTo>
                    <a:pt x="436" y="567"/>
                  </a:lnTo>
                  <a:lnTo>
                    <a:pt x="454" y="549"/>
                  </a:lnTo>
                  <a:lnTo>
                    <a:pt x="465" y="526"/>
                  </a:lnTo>
                  <a:lnTo>
                    <a:pt x="468" y="499"/>
                  </a:lnTo>
                  <a:lnTo>
                    <a:pt x="465" y="479"/>
                  </a:lnTo>
                  <a:lnTo>
                    <a:pt x="459" y="461"/>
                  </a:lnTo>
                  <a:lnTo>
                    <a:pt x="452" y="445"/>
                  </a:lnTo>
                  <a:lnTo>
                    <a:pt x="443" y="434"/>
                  </a:lnTo>
                  <a:lnTo>
                    <a:pt x="429" y="425"/>
                  </a:lnTo>
                  <a:lnTo>
                    <a:pt x="416" y="422"/>
                  </a:lnTo>
                  <a:lnTo>
                    <a:pt x="402" y="425"/>
                  </a:lnTo>
                  <a:lnTo>
                    <a:pt x="384" y="436"/>
                  </a:lnTo>
                  <a:lnTo>
                    <a:pt x="366" y="450"/>
                  </a:lnTo>
                  <a:lnTo>
                    <a:pt x="350" y="459"/>
                  </a:lnTo>
                  <a:lnTo>
                    <a:pt x="337" y="465"/>
                  </a:lnTo>
                  <a:lnTo>
                    <a:pt x="326" y="470"/>
                  </a:lnTo>
                  <a:lnTo>
                    <a:pt x="314" y="472"/>
                  </a:lnTo>
                  <a:lnTo>
                    <a:pt x="307" y="472"/>
                  </a:lnTo>
                  <a:lnTo>
                    <a:pt x="303" y="472"/>
                  </a:lnTo>
                  <a:lnTo>
                    <a:pt x="301" y="472"/>
                  </a:lnTo>
                  <a:lnTo>
                    <a:pt x="312" y="459"/>
                  </a:lnTo>
                  <a:lnTo>
                    <a:pt x="339" y="425"/>
                  </a:lnTo>
                  <a:lnTo>
                    <a:pt x="371" y="373"/>
                  </a:lnTo>
                  <a:lnTo>
                    <a:pt x="402" y="307"/>
                  </a:lnTo>
                  <a:lnTo>
                    <a:pt x="418" y="233"/>
                  </a:lnTo>
                  <a:lnTo>
                    <a:pt x="414" y="154"/>
                  </a:lnTo>
                  <a:lnTo>
                    <a:pt x="375" y="75"/>
                  </a:lnTo>
                  <a:lnTo>
                    <a:pt x="298" y="0"/>
                  </a:lnTo>
                  <a:lnTo>
                    <a:pt x="0" y="15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49" name="Freeform 16"/>
            <p:cNvSpPr>
              <a:spLocks/>
            </p:cNvSpPr>
            <p:nvPr/>
          </p:nvSpPr>
          <p:spPr bwMode="auto">
            <a:xfrm>
              <a:off x="2058" y="2687"/>
              <a:ext cx="817" cy="291"/>
            </a:xfrm>
            <a:custGeom>
              <a:avLst/>
              <a:gdLst>
                <a:gd name="T0" fmla="*/ 565 w 817"/>
                <a:gd name="T1" fmla="*/ 99 h 291"/>
                <a:gd name="T2" fmla="*/ 603 w 817"/>
                <a:gd name="T3" fmla="*/ 79 h 291"/>
                <a:gd name="T4" fmla="*/ 630 w 817"/>
                <a:gd name="T5" fmla="*/ 70 h 291"/>
                <a:gd name="T6" fmla="*/ 675 w 817"/>
                <a:gd name="T7" fmla="*/ 32 h 291"/>
                <a:gd name="T8" fmla="*/ 689 w 817"/>
                <a:gd name="T9" fmla="*/ 23 h 291"/>
                <a:gd name="T10" fmla="*/ 702 w 817"/>
                <a:gd name="T11" fmla="*/ 45 h 291"/>
                <a:gd name="T12" fmla="*/ 689 w 817"/>
                <a:gd name="T13" fmla="*/ 68 h 291"/>
                <a:gd name="T14" fmla="*/ 671 w 817"/>
                <a:gd name="T15" fmla="*/ 79 h 291"/>
                <a:gd name="T16" fmla="*/ 684 w 817"/>
                <a:gd name="T17" fmla="*/ 84 h 291"/>
                <a:gd name="T18" fmla="*/ 711 w 817"/>
                <a:gd name="T19" fmla="*/ 81 h 291"/>
                <a:gd name="T20" fmla="*/ 734 w 817"/>
                <a:gd name="T21" fmla="*/ 70 h 291"/>
                <a:gd name="T22" fmla="*/ 756 w 817"/>
                <a:gd name="T23" fmla="*/ 45 h 291"/>
                <a:gd name="T24" fmla="*/ 777 w 817"/>
                <a:gd name="T25" fmla="*/ 27 h 291"/>
                <a:gd name="T26" fmla="*/ 795 w 817"/>
                <a:gd name="T27" fmla="*/ 36 h 291"/>
                <a:gd name="T28" fmla="*/ 793 w 817"/>
                <a:gd name="T29" fmla="*/ 57 h 291"/>
                <a:gd name="T30" fmla="*/ 765 w 817"/>
                <a:gd name="T31" fmla="*/ 90 h 291"/>
                <a:gd name="T32" fmla="*/ 745 w 817"/>
                <a:gd name="T33" fmla="*/ 104 h 291"/>
                <a:gd name="T34" fmla="*/ 738 w 817"/>
                <a:gd name="T35" fmla="*/ 108 h 291"/>
                <a:gd name="T36" fmla="*/ 750 w 817"/>
                <a:gd name="T37" fmla="*/ 108 h 291"/>
                <a:gd name="T38" fmla="*/ 779 w 817"/>
                <a:gd name="T39" fmla="*/ 93 h 291"/>
                <a:gd name="T40" fmla="*/ 804 w 817"/>
                <a:gd name="T41" fmla="*/ 81 h 291"/>
                <a:gd name="T42" fmla="*/ 817 w 817"/>
                <a:gd name="T43" fmla="*/ 97 h 291"/>
                <a:gd name="T44" fmla="*/ 811 w 817"/>
                <a:gd name="T45" fmla="*/ 115 h 291"/>
                <a:gd name="T46" fmla="*/ 772 w 817"/>
                <a:gd name="T47" fmla="*/ 138 h 291"/>
                <a:gd name="T48" fmla="*/ 732 w 817"/>
                <a:gd name="T49" fmla="*/ 145 h 291"/>
                <a:gd name="T50" fmla="*/ 705 w 817"/>
                <a:gd name="T51" fmla="*/ 145 h 291"/>
                <a:gd name="T52" fmla="*/ 702 w 817"/>
                <a:gd name="T53" fmla="*/ 142 h 291"/>
                <a:gd name="T54" fmla="*/ 689 w 817"/>
                <a:gd name="T55" fmla="*/ 151 h 291"/>
                <a:gd name="T56" fmla="*/ 693 w 817"/>
                <a:gd name="T57" fmla="*/ 156 h 291"/>
                <a:gd name="T58" fmla="*/ 707 w 817"/>
                <a:gd name="T59" fmla="*/ 158 h 291"/>
                <a:gd name="T60" fmla="*/ 743 w 817"/>
                <a:gd name="T61" fmla="*/ 151 h 291"/>
                <a:gd name="T62" fmla="*/ 763 w 817"/>
                <a:gd name="T63" fmla="*/ 158 h 291"/>
                <a:gd name="T64" fmla="*/ 763 w 817"/>
                <a:gd name="T65" fmla="*/ 178 h 291"/>
                <a:gd name="T66" fmla="*/ 741 w 817"/>
                <a:gd name="T67" fmla="*/ 187 h 291"/>
                <a:gd name="T68" fmla="*/ 698 w 817"/>
                <a:gd name="T69" fmla="*/ 194 h 291"/>
                <a:gd name="T70" fmla="*/ 655 w 817"/>
                <a:gd name="T71" fmla="*/ 181 h 291"/>
                <a:gd name="T72" fmla="*/ 639 w 817"/>
                <a:gd name="T73" fmla="*/ 174 h 291"/>
                <a:gd name="T74" fmla="*/ 626 w 817"/>
                <a:gd name="T75" fmla="*/ 169 h 291"/>
                <a:gd name="T76" fmla="*/ 594 w 817"/>
                <a:gd name="T77" fmla="*/ 165 h 291"/>
                <a:gd name="T78" fmla="*/ 556 w 817"/>
                <a:gd name="T79" fmla="*/ 199 h 291"/>
                <a:gd name="T80" fmla="*/ 477 w 817"/>
                <a:gd name="T81" fmla="*/ 248 h 291"/>
                <a:gd name="T82" fmla="*/ 364 w 817"/>
                <a:gd name="T83" fmla="*/ 284 h 291"/>
                <a:gd name="T84" fmla="*/ 224 w 817"/>
                <a:gd name="T85" fmla="*/ 287 h 291"/>
                <a:gd name="T86" fmla="*/ 59 w 817"/>
                <a:gd name="T87" fmla="*/ 224 h 291"/>
                <a:gd name="T88" fmla="*/ 163 w 817"/>
                <a:gd name="T89" fmla="*/ 2 h 291"/>
                <a:gd name="T90" fmla="*/ 183 w 817"/>
                <a:gd name="T91" fmla="*/ 36 h 291"/>
                <a:gd name="T92" fmla="*/ 231 w 817"/>
                <a:gd name="T93" fmla="*/ 90 h 291"/>
                <a:gd name="T94" fmla="*/ 310 w 817"/>
                <a:gd name="T95" fmla="*/ 140 h 291"/>
                <a:gd name="T96" fmla="*/ 418 w 817"/>
                <a:gd name="T97" fmla="*/ 163 h 291"/>
                <a:gd name="T98" fmla="*/ 560 w 817"/>
                <a:gd name="T99"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291">
                  <a:moveTo>
                    <a:pt x="560" y="131"/>
                  </a:moveTo>
                  <a:lnTo>
                    <a:pt x="560" y="115"/>
                  </a:lnTo>
                  <a:lnTo>
                    <a:pt x="565" y="99"/>
                  </a:lnTo>
                  <a:lnTo>
                    <a:pt x="578" y="90"/>
                  </a:lnTo>
                  <a:lnTo>
                    <a:pt x="601" y="84"/>
                  </a:lnTo>
                  <a:lnTo>
                    <a:pt x="603" y="79"/>
                  </a:lnTo>
                  <a:lnTo>
                    <a:pt x="610" y="77"/>
                  </a:lnTo>
                  <a:lnTo>
                    <a:pt x="617" y="72"/>
                  </a:lnTo>
                  <a:lnTo>
                    <a:pt x="630" y="70"/>
                  </a:lnTo>
                  <a:lnTo>
                    <a:pt x="650" y="61"/>
                  </a:lnTo>
                  <a:lnTo>
                    <a:pt x="666" y="45"/>
                  </a:lnTo>
                  <a:lnTo>
                    <a:pt x="675" y="32"/>
                  </a:lnTo>
                  <a:lnTo>
                    <a:pt x="680" y="25"/>
                  </a:lnTo>
                  <a:lnTo>
                    <a:pt x="682" y="25"/>
                  </a:lnTo>
                  <a:lnTo>
                    <a:pt x="689" y="23"/>
                  </a:lnTo>
                  <a:lnTo>
                    <a:pt x="698" y="25"/>
                  </a:lnTo>
                  <a:lnTo>
                    <a:pt x="702" y="36"/>
                  </a:lnTo>
                  <a:lnTo>
                    <a:pt x="702" y="45"/>
                  </a:lnTo>
                  <a:lnTo>
                    <a:pt x="700" y="54"/>
                  </a:lnTo>
                  <a:lnTo>
                    <a:pt x="696" y="61"/>
                  </a:lnTo>
                  <a:lnTo>
                    <a:pt x="689" y="68"/>
                  </a:lnTo>
                  <a:lnTo>
                    <a:pt x="682" y="70"/>
                  </a:lnTo>
                  <a:lnTo>
                    <a:pt x="677" y="75"/>
                  </a:lnTo>
                  <a:lnTo>
                    <a:pt x="671" y="79"/>
                  </a:lnTo>
                  <a:lnTo>
                    <a:pt x="664" y="84"/>
                  </a:lnTo>
                  <a:lnTo>
                    <a:pt x="673" y="84"/>
                  </a:lnTo>
                  <a:lnTo>
                    <a:pt x="684" y="84"/>
                  </a:lnTo>
                  <a:lnTo>
                    <a:pt x="693" y="84"/>
                  </a:lnTo>
                  <a:lnTo>
                    <a:pt x="700" y="86"/>
                  </a:lnTo>
                  <a:lnTo>
                    <a:pt x="711" y="81"/>
                  </a:lnTo>
                  <a:lnTo>
                    <a:pt x="720" y="77"/>
                  </a:lnTo>
                  <a:lnTo>
                    <a:pt x="729" y="72"/>
                  </a:lnTo>
                  <a:lnTo>
                    <a:pt x="734" y="70"/>
                  </a:lnTo>
                  <a:lnTo>
                    <a:pt x="738" y="66"/>
                  </a:lnTo>
                  <a:lnTo>
                    <a:pt x="747" y="57"/>
                  </a:lnTo>
                  <a:lnTo>
                    <a:pt x="756" y="45"/>
                  </a:lnTo>
                  <a:lnTo>
                    <a:pt x="765" y="34"/>
                  </a:lnTo>
                  <a:lnTo>
                    <a:pt x="770" y="29"/>
                  </a:lnTo>
                  <a:lnTo>
                    <a:pt x="777" y="27"/>
                  </a:lnTo>
                  <a:lnTo>
                    <a:pt x="784" y="27"/>
                  </a:lnTo>
                  <a:lnTo>
                    <a:pt x="790" y="32"/>
                  </a:lnTo>
                  <a:lnTo>
                    <a:pt x="795" y="36"/>
                  </a:lnTo>
                  <a:lnTo>
                    <a:pt x="797" y="43"/>
                  </a:lnTo>
                  <a:lnTo>
                    <a:pt x="797" y="50"/>
                  </a:lnTo>
                  <a:lnTo>
                    <a:pt x="793" y="57"/>
                  </a:lnTo>
                  <a:lnTo>
                    <a:pt x="786" y="66"/>
                  </a:lnTo>
                  <a:lnTo>
                    <a:pt x="775" y="77"/>
                  </a:lnTo>
                  <a:lnTo>
                    <a:pt x="765" y="90"/>
                  </a:lnTo>
                  <a:lnTo>
                    <a:pt x="756" y="99"/>
                  </a:lnTo>
                  <a:lnTo>
                    <a:pt x="752" y="102"/>
                  </a:lnTo>
                  <a:lnTo>
                    <a:pt x="745" y="104"/>
                  </a:lnTo>
                  <a:lnTo>
                    <a:pt x="741" y="106"/>
                  </a:lnTo>
                  <a:lnTo>
                    <a:pt x="734" y="108"/>
                  </a:lnTo>
                  <a:lnTo>
                    <a:pt x="738" y="108"/>
                  </a:lnTo>
                  <a:lnTo>
                    <a:pt x="743" y="108"/>
                  </a:lnTo>
                  <a:lnTo>
                    <a:pt x="747" y="108"/>
                  </a:lnTo>
                  <a:lnTo>
                    <a:pt x="750" y="108"/>
                  </a:lnTo>
                  <a:lnTo>
                    <a:pt x="756" y="106"/>
                  </a:lnTo>
                  <a:lnTo>
                    <a:pt x="768" y="99"/>
                  </a:lnTo>
                  <a:lnTo>
                    <a:pt x="779" y="93"/>
                  </a:lnTo>
                  <a:lnTo>
                    <a:pt x="790" y="84"/>
                  </a:lnTo>
                  <a:lnTo>
                    <a:pt x="797" y="81"/>
                  </a:lnTo>
                  <a:lnTo>
                    <a:pt x="804" y="81"/>
                  </a:lnTo>
                  <a:lnTo>
                    <a:pt x="811" y="86"/>
                  </a:lnTo>
                  <a:lnTo>
                    <a:pt x="815" y="90"/>
                  </a:lnTo>
                  <a:lnTo>
                    <a:pt x="817" y="97"/>
                  </a:lnTo>
                  <a:lnTo>
                    <a:pt x="817" y="102"/>
                  </a:lnTo>
                  <a:lnTo>
                    <a:pt x="815" y="108"/>
                  </a:lnTo>
                  <a:lnTo>
                    <a:pt x="811" y="115"/>
                  </a:lnTo>
                  <a:lnTo>
                    <a:pt x="802" y="120"/>
                  </a:lnTo>
                  <a:lnTo>
                    <a:pt x="788" y="129"/>
                  </a:lnTo>
                  <a:lnTo>
                    <a:pt x="772" y="138"/>
                  </a:lnTo>
                  <a:lnTo>
                    <a:pt x="761" y="142"/>
                  </a:lnTo>
                  <a:lnTo>
                    <a:pt x="747" y="145"/>
                  </a:lnTo>
                  <a:lnTo>
                    <a:pt x="732" y="145"/>
                  </a:lnTo>
                  <a:lnTo>
                    <a:pt x="716" y="145"/>
                  </a:lnTo>
                  <a:lnTo>
                    <a:pt x="705" y="145"/>
                  </a:lnTo>
                  <a:lnTo>
                    <a:pt x="705" y="145"/>
                  </a:lnTo>
                  <a:lnTo>
                    <a:pt x="705" y="145"/>
                  </a:lnTo>
                  <a:lnTo>
                    <a:pt x="702" y="145"/>
                  </a:lnTo>
                  <a:lnTo>
                    <a:pt x="702" y="142"/>
                  </a:lnTo>
                  <a:lnTo>
                    <a:pt x="698" y="145"/>
                  </a:lnTo>
                  <a:lnTo>
                    <a:pt x="693" y="149"/>
                  </a:lnTo>
                  <a:lnTo>
                    <a:pt x="689" y="151"/>
                  </a:lnTo>
                  <a:lnTo>
                    <a:pt x="684" y="154"/>
                  </a:lnTo>
                  <a:lnTo>
                    <a:pt x="689" y="156"/>
                  </a:lnTo>
                  <a:lnTo>
                    <a:pt x="693" y="156"/>
                  </a:lnTo>
                  <a:lnTo>
                    <a:pt x="698" y="158"/>
                  </a:lnTo>
                  <a:lnTo>
                    <a:pt x="700" y="158"/>
                  </a:lnTo>
                  <a:lnTo>
                    <a:pt x="707" y="158"/>
                  </a:lnTo>
                  <a:lnTo>
                    <a:pt x="718" y="156"/>
                  </a:lnTo>
                  <a:lnTo>
                    <a:pt x="729" y="154"/>
                  </a:lnTo>
                  <a:lnTo>
                    <a:pt x="743" y="151"/>
                  </a:lnTo>
                  <a:lnTo>
                    <a:pt x="752" y="151"/>
                  </a:lnTo>
                  <a:lnTo>
                    <a:pt x="759" y="154"/>
                  </a:lnTo>
                  <a:lnTo>
                    <a:pt x="763" y="158"/>
                  </a:lnTo>
                  <a:lnTo>
                    <a:pt x="765" y="165"/>
                  </a:lnTo>
                  <a:lnTo>
                    <a:pt x="765" y="172"/>
                  </a:lnTo>
                  <a:lnTo>
                    <a:pt x="763" y="178"/>
                  </a:lnTo>
                  <a:lnTo>
                    <a:pt x="759" y="183"/>
                  </a:lnTo>
                  <a:lnTo>
                    <a:pt x="752" y="185"/>
                  </a:lnTo>
                  <a:lnTo>
                    <a:pt x="741" y="187"/>
                  </a:lnTo>
                  <a:lnTo>
                    <a:pt x="725" y="190"/>
                  </a:lnTo>
                  <a:lnTo>
                    <a:pt x="709" y="194"/>
                  </a:lnTo>
                  <a:lnTo>
                    <a:pt x="698" y="194"/>
                  </a:lnTo>
                  <a:lnTo>
                    <a:pt x="684" y="192"/>
                  </a:lnTo>
                  <a:lnTo>
                    <a:pt x="668" y="185"/>
                  </a:lnTo>
                  <a:lnTo>
                    <a:pt x="655" y="181"/>
                  </a:lnTo>
                  <a:lnTo>
                    <a:pt x="646" y="178"/>
                  </a:lnTo>
                  <a:lnTo>
                    <a:pt x="644" y="176"/>
                  </a:lnTo>
                  <a:lnTo>
                    <a:pt x="639" y="174"/>
                  </a:lnTo>
                  <a:lnTo>
                    <a:pt x="637" y="172"/>
                  </a:lnTo>
                  <a:lnTo>
                    <a:pt x="637" y="169"/>
                  </a:lnTo>
                  <a:lnTo>
                    <a:pt x="626" y="169"/>
                  </a:lnTo>
                  <a:lnTo>
                    <a:pt x="614" y="169"/>
                  </a:lnTo>
                  <a:lnTo>
                    <a:pt x="603" y="167"/>
                  </a:lnTo>
                  <a:lnTo>
                    <a:pt x="594" y="165"/>
                  </a:lnTo>
                  <a:lnTo>
                    <a:pt x="585" y="174"/>
                  </a:lnTo>
                  <a:lnTo>
                    <a:pt x="571" y="185"/>
                  </a:lnTo>
                  <a:lnTo>
                    <a:pt x="556" y="199"/>
                  </a:lnTo>
                  <a:lnTo>
                    <a:pt x="533" y="215"/>
                  </a:lnTo>
                  <a:lnTo>
                    <a:pt x="506" y="230"/>
                  </a:lnTo>
                  <a:lnTo>
                    <a:pt x="477" y="248"/>
                  </a:lnTo>
                  <a:lnTo>
                    <a:pt x="443" y="262"/>
                  </a:lnTo>
                  <a:lnTo>
                    <a:pt x="404" y="275"/>
                  </a:lnTo>
                  <a:lnTo>
                    <a:pt x="364" y="284"/>
                  </a:lnTo>
                  <a:lnTo>
                    <a:pt x="319" y="291"/>
                  </a:lnTo>
                  <a:lnTo>
                    <a:pt x="273" y="291"/>
                  </a:lnTo>
                  <a:lnTo>
                    <a:pt x="224" y="287"/>
                  </a:lnTo>
                  <a:lnTo>
                    <a:pt x="170" y="273"/>
                  </a:lnTo>
                  <a:lnTo>
                    <a:pt x="115" y="253"/>
                  </a:lnTo>
                  <a:lnTo>
                    <a:pt x="59" y="224"/>
                  </a:lnTo>
                  <a:lnTo>
                    <a:pt x="0" y="185"/>
                  </a:lnTo>
                  <a:lnTo>
                    <a:pt x="161" y="0"/>
                  </a:lnTo>
                  <a:lnTo>
                    <a:pt x="163" y="2"/>
                  </a:lnTo>
                  <a:lnTo>
                    <a:pt x="165" y="11"/>
                  </a:lnTo>
                  <a:lnTo>
                    <a:pt x="174" y="23"/>
                  </a:lnTo>
                  <a:lnTo>
                    <a:pt x="183" y="36"/>
                  </a:lnTo>
                  <a:lnTo>
                    <a:pt x="197" y="54"/>
                  </a:lnTo>
                  <a:lnTo>
                    <a:pt x="213" y="72"/>
                  </a:lnTo>
                  <a:lnTo>
                    <a:pt x="231" y="90"/>
                  </a:lnTo>
                  <a:lnTo>
                    <a:pt x="253" y="108"/>
                  </a:lnTo>
                  <a:lnTo>
                    <a:pt x="280" y="126"/>
                  </a:lnTo>
                  <a:lnTo>
                    <a:pt x="310" y="140"/>
                  </a:lnTo>
                  <a:lnTo>
                    <a:pt x="341" y="154"/>
                  </a:lnTo>
                  <a:lnTo>
                    <a:pt x="377" y="160"/>
                  </a:lnTo>
                  <a:lnTo>
                    <a:pt x="418" y="163"/>
                  </a:lnTo>
                  <a:lnTo>
                    <a:pt x="461" y="158"/>
                  </a:lnTo>
                  <a:lnTo>
                    <a:pt x="508" y="149"/>
                  </a:lnTo>
                  <a:lnTo>
                    <a:pt x="560" y="13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0" name="Freeform 17"/>
            <p:cNvSpPr>
              <a:spLocks/>
            </p:cNvSpPr>
            <p:nvPr/>
          </p:nvSpPr>
          <p:spPr bwMode="auto">
            <a:xfrm>
              <a:off x="4189" y="2838"/>
              <a:ext cx="465" cy="741"/>
            </a:xfrm>
            <a:custGeom>
              <a:avLst/>
              <a:gdLst>
                <a:gd name="T0" fmla="*/ 352 w 465"/>
                <a:gd name="T1" fmla="*/ 14 h 741"/>
                <a:gd name="T2" fmla="*/ 305 w 465"/>
                <a:gd name="T3" fmla="*/ 111 h 741"/>
                <a:gd name="T4" fmla="*/ 273 w 465"/>
                <a:gd name="T5" fmla="*/ 264 h 741"/>
                <a:gd name="T6" fmla="*/ 323 w 465"/>
                <a:gd name="T7" fmla="*/ 431 h 741"/>
                <a:gd name="T8" fmla="*/ 400 w 465"/>
                <a:gd name="T9" fmla="*/ 508 h 741"/>
                <a:gd name="T10" fmla="*/ 420 w 465"/>
                <a:gd name="T11" fmla="*/ 517 h 741"/>
                <a:gd name="T12" fmla="*/ 447 w 465"/>
                <a:gd name="T13" fmla="*/ 540 h 741"/>
                <a:gd name="T14" fmla="*/ 465 w 465"/>
                <a:gd name="T15" fmla="*/ 571 h 741"/>
                <a:gd name="T16" fmla="*/ 463 w 465"/>
                <a:gd name="T17" fmla="*/ 605 h 741"/>
                <a:gd name="T18" fmla="*/ 447 w 465"/>
                <a:gd name="T19" fmla="*/ 635 h 741"/>
                <a:gd name="T20" fmla="*/ 418 w 465"/>
                <a:gd name="T21" fmla="*/ 671 h 741"/>
                <a:gd name="T22" fmla="*/ 368 w 465"/>
                <a:gd name="T23" fmla="*/ 709 h 741"/>
                <a:gd name="T24" fmla="*/ 327 w 465"/>
                <a:gd name="T25" fmla="*/ 734 h 741"/>
                <a:gd name="T26" fmla="*/ 287 w 465"/>
                <a:gd name="T27" fmla="*/ 741 h 741"/>
                <a:gd name="T28" fmla="*/ 226 w 465"/>
                <a:gd name="T29" fmla="*/ 738 h 741"/>
                <a:gd name="T30" fmla="*/ 169 w 465"/>
                <a:gd name="T31" fmla="*/ 711 h 741"/>
                <a:gd name="T32" fmla="*/ 140 w 465"/>
                <a:gd name="T33" fmla="*/ 662 h 741"/>
                <a:gd name="T34" fmla="*/ 131 w 465"/>
                <a:gd name="T35" fmla="*/ 617 h 741"/>
                <a:gd name="T36" fmla="*/ 142 w 465"/>
                <a:gd name="T37" fmla="*/ 585 h 741"/>
                <a:gd name="T38" fmla="*/ 174 w 465"/>
                <a:gd name="T39" fmla="*/ 569 h 741"/>
                <a:gd name="T40" fmla="*/ 228 w 465"/>
                <a:gd name="T41" fmla="*/ 576 h 741"/>
                <a:gd name="T42" fmla="*/ 282 w 465"/>
                <a:gd name="T43" fmla="*/ 578 h 741"/>
                <a:gd name="T44" fmla="*/ 327 w 465"/>
                <a:gd name="T45" fmla="*/ 576 h 741"/>
                <a:gd name="T46" fmla="*/ 354 w 465"/>
                <a:gd name="T47" fmla="*/ 571 h 741"/>
                <a:gd name="T48" fmla="*/ 354 w 465"/>
                <a:gd name="T49" fmla="*/ 569 h 741"/>
                <a:gd name="T50" fmla="*/ 314 w 465"/>
                <a:gd name="T51" fmla="*/ 553 h 741"/>
                <a:gd name="T52" fmla="*/ 248 w 465"/>
                <a:gd name="T53" fmla="*/ 524 h 741"/>
                <a:gd name="T54" fmla="*/ 172 w 465"/>
                <a:gd name="T55" fmla="*/ 477 h 741"/>
                <a:gd name="T56" fmla="*/ 95 w 465"/>
                <a:gd name="T57" fmla="*/ 411 h 741"/>
                <a:gd name="T58" fmla="*/ 34 w 465"/>
                <a:gd name="T59" fmla="*/ 330 h 741"/>
                <a:gd name="T60" fmla="*/ 2 w 465"/>
                <a:gd name="T61" fmla="*/ 228 h 741"/>
                <a:gd name="T62" fmla="*/ 14 w 465"/>
                <a:gd name="T63" fmla="*/ 109 h 741"/>
                <a:gd name="T64" fmla="*/ 361 w 465"/>
                <a:gd name="T6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5" h="741">
                  <a:moveTo>
                    <a:pt x="361" y="0"/>
                  </a:moveTo>
                  <a:lnTo>
                    <a:pt x="352" y="14"/>
                  </a:lnTo>
                  <a:lnTo>
                    <a:pt x="332" y="52"/>
                  </a:lnTo>
                  <a:lnTo>
                    <a:pt x="305" y="111"/>
                  </a:lnTo>
                  <a:lnTo>
                    <a:pt x="284" y="183"/>
                  </a:lnTo>
                  <a:lnTo>
                    <a:pt x="273" y="264"/>
                  </a:lnTo>
                  <a:lnTo>
                    <a:pt x="284" y="348"/>
                  </a:lnTo>
                  <a:lnTo>
                    <a:pt x="323" y="431"/>
                  </a:lnTo>
                  <a:lnTo>
                    <a:pt x="397" y="506"/>
                  </a:lnTo>
                  <a:lnTo>
                    <a:pt x="400" y="508"/>
                  </a:lnTo>
                  <a:lnTo>
                    <a:pt x="409" y="510"/>
                  </a:lnTo>
                  <a:lnTo>
                    <a:pt x="420" y="517"/>
                  </a:lnTo>
                  <a:lnTo>
                    <a:pt x="433" y="526"/>
                  </a:lnTo>
                  <a:lnTo>
                    <a:pt x="447" y="540"/>
                  </a:lnTo>
                  <a:lnTo>
                    <a:pt x="458" y="553"/>
                  </a:lnTo>
                  <a:lnTo>
                    <a:pt x="465" y="571"/>
                  </a:lnTo>
                  <a:lnTo>
                    <a:pt x="465" y="592"/>
                  </a:lnTo>
                  <a:lnTo>
                    <a:pt x="463" y="605"/>
                  </a:lnTo>
                  <a:lnTo>
                    <a:pt x="456" y="619"/>
                  </a:lnTo>
                  <a:lnTo>
                    <a:pt x="447" y="635"/>
                  </a:lnTo>
                  <a:lnTo>
                    <a:pt x="433" y="653"/>
                  </a:lnTo>
                  <a:lnTo>
                    <a:pt x="418" y="671"/>
                  </a:lnTo>
                  <a:lnTo>
                    <a:pt x="395" y="689"/>
                  </a:lnTo>
                  <a:lnTo>
                    <a:pt x="368" y="709"/>
                  </a:lnTo>
                  <a:lnTo>
                    <a:pt x="334" y="732"/>
                  </a:lnTo>
                  <a:lnTo>
                    <a:pt x="327" y="734"/>
                  </a:lnTo>
                  <a:lnTo>
                    <a:pt x="312" y="736"/>
                  </a:lnTo>
                  <a:lnTo>
                    <a:pt x="287" y="741"/>
                  </a:lnTo>
                  <a:lnTo>
                    <a:pt x="257" y="741"/>
                  </a:lnTo>
                  <a:lnTo>
                    <a:pt x="226" y="738"/>
                  </a:lnTo>
                  <a:lnTo>
                    <a:pt x="194" y="729"/>
                  </a:lnTo>
                  <a:lnTo>
                    <a:pt x="169" y="711"/>
                  </a:lnTo>
                  <a:lnTo>
                    <a:pt x="149" y="684"/>
                  </a:lnTo>
                  <a:lnTo>
                    <a:pt x="140" y="662"/>
                  </a:lnTo>
                  <a:lnTo>
                    <a:pt x="133" y="639"/>
                  </a:lnTo>
                  <a:lnTo>
                    <a:pt x="131" y="617"/>
                  </a:lnTo>
                  <a:lnTo>
                    <a:pt x="133" y="599"/>
                  </a:lnTo>
                  <a:lnTo>
                    <a:pt x="142" y="585"/>
                  </a:lnTo>
                  <a:lnTo>
                    <a:pt x="154" y="574"/>
                  </a:lnTo>
                  <a:lnTo>
                    <a:pt x="174" y="569"/>
                  </a:lnTo>
                  <a:lnTo>
                    <a:pt x="199" y="571"/>
                  </a:lnTo>
                  <a:lnTo>
                    <a:pt x="228" y="576"/>
                  </a:lnTo>
                  <a:lnTo>
                    <a:pt x="255" y="578"/>
                  </a:lnTo>
                  <a:lnTo>
                    <a:pt x="282" y="578"/>
                  </a:lnTo>
                  <a:lnTo>
                    <a:pt x="307" y="576"/>
                  </a:lnTo>
                  <a:lnTo>
                    <a:pt x="327" y="576"/>
                  </a:lnTo>
                  <a:lnTo>
                    <a:pt x="345" y="574"/>
                  </a:lnTo>
                  <a:lnTo>
                    <a:pt x="354" y="571"/>
                  </a:lnTo>
                  <a:lnTo>
                    <a:pt x="359" y="571"/>
                  </a:lnTo>
                  <a:lnTo>
                    <a:pt x="354" y="569"/>
                  </a:lnTo>
                  <a:lnTo>
                    <a:pt x="339" y="565"/>
                  </a:lnTo>
                  <a:lnTo>
                    <a:pt x="314" y="553"/>
                  </a:lnTo>
                  <a:lnTo>
                    <a:pt x="284" y="540"/>
                  </a:lnTo>
                  <a:lnTo>
                    <a:pt x="248" y="524"/>
                  </a:lnTo>
                  <a:lnTo>
                    <a:pt x="210" y="501"/>
                  </a:lnTo>
                  <a:lnTo>
                    <a:pt x="172" y="477"/>
                  </a:lnTo>
                  <a:lnTo>
                    <a:pt x="131" y="445"/>
                  </a:lnTo>
                  <a:lnTo>
                    <a:pt x="95" y="411"/>
                  </a:lnTo>
                  <a:lnTo>
                    <a:pt x="61" y="373"/>
                  </a:lnTo>
                  <a:lnTo>
                    <a:pt x="34" y="330"/>
                  </a:lnTo>
                  <a:lnTo>
                    <a:pt x="14" y="280"/>
                  </a:lnTo>
                  <a:lnTo>
                    <a:pt x="2" y="228"/>
                  </a:lnTo>
                  <a:lnTo>
                    <a:pt x="0" y="170"/>
                  </a:lnTo>
                  <a:lnTo>
                    <a:pt x="14" y="109"/>
                  </a:lnTo>
                  <a:lnTo>
                    <a:pt x="38" y="41"/>
                  </a:lnTo>
                  <a:lnTo>
                    <a:pt x="36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1" name="Freeform 18"/>
            <p:cNvSpPr>
              <a:spLocks/>
            </p:cNvSpPr>
            <p:nvPr/>
          </p:nvSpPr>
          <p:spPr bwMode="auto">
            <a:xfrm>
              <a:off x="3507" y="2807"/>
              <a:ext cx="495" cy="643"/>
            </a:xfrm>
            <a:custGeom>
              <a:avLst/>
              <a:gdLst>
                <a:gd name="T0" fmla="*/ 495 w 495"/>
                <a:gd name="T1" fmla="*/ 160 h 643"/>
                <a:gd name="T2" fmla="*/ 490 w 495"/>
                <a:gd name="T3" fmla="*/ 160 h 643"/>
                <a:gd name="T4" fmla="*/ 477 w 495"/>
                <a:gd name="T5" fmla="*/ 162 h 643"/>
                <a:gd name="T6" fmla="*/ 456 w 495"/>
                <a:gd name="T7" fmla="*/ 164 h 643"/>
                <a:gd name="T8" fmla="*/ 432 w 495"/>
                <a:gd name="T9" fmla="*/ 167 h 643"/>
                <a:gd name="T10" fmla="*/ 400 w 495"/>
                <a:gd name="T11" fmla="*/ 174 h 643"/>
                <a:gd name="T12" fmla="*/ 368 w 495"/>
                <a:gd name="T13" fmla="*/ 183 h 643"/>
                <a:gd name="T14" fmla="*/ 337 w 495"/>
                <a:gd name="T15" fmla="*/ 194 h 643"/>
                <a:gd name="T16" fmla="*/ 303 w 495"/>
                <a:gd name="T17" fmla="*/ 210 h 643"/>
                <a:gd name="T18" fmla="*/ 274 w 495"/>
                <a:gd name="T19" fmla="*/ 228 h 643"/>
                <a:gd name="T20" fmla="*/ 246 w 495"/>
                <a:gd name="T21" fmla="*/ 250 h 643"/>
                <a:gd name="T22" fmla="*/ 226 w 495"/>
                <a:gd name="T23" fmla="*/ 280 h 643"/>
                <a:gd name="T24" fmla="*/ 213 w 495"/>
                <a:gd name="T25" fmla="*/ 311 h 643"/>
                <a:gd name="T26" fmla="*/ 208 w 495"/>
                <a:gd name="T27" fmla="*/ 350 h 643"/>
                <a:gd name="T28" fmla="*/ 213 w 495"/>
                <a:gd name="T29" fmla="*/ 392 h 643"/>
                <a:gd name="T30" fmla="*/ 228 w 495"/>
                <a:gd name="T31" fmla="*/ 444 h 643"/>
                <a:gd name="T32" fmla="*/ 258 w 495"/>
                <a:gd name="T33" fmla="*/ 501 h 643"/>
                <a:gd name="T34" fmla="*/ 262 w 495"/>
                <a:gd name="T35" fmla="*/ 508 h 643"/>
                <a:gd name="T36" fmla="*/ 271 w 495"/>
                <a:gd name="T37" fmla="*/ 521 h 643"/>
                <a:gd name="T38" fmla="*/ 280 w 495"/>
                <a:gd name="T39" fmla="*/ 544 h 643"/>
                <a:gd name="T40" fmla="*/ 283 w 495"/>
                <a:gd name="T41" fmla="*/ 569 h 643"/>
                <a:gd name="T42" fmla="*/ 274 w 495"/>
                <a:gd name="T43" fmla="*/ 593 h 643"/>
                <a:gd name="T44" fmla="*/ 246 w 495"/>
                <a:gd name="T45" fmla="*/ 616 h 643"/>
                <a:gd name="T46" fmla="*/ 197 w 495"/>
                <a:gd name="T47" fmla="*/ 634 h 643"/>
                <a:gd name="T48" fmla="*/ 118 w 495"/>
                <a:gd name="T49" fmla="*/ 643 h 643"/>
                <a:gd name="T50" fmla="*/ 113 w 495"/>
                <a:gd name="T51" fmla="*/ 641 h 643"/>
                <a:gd name="T52" fmla="*/ 97 w 495"/>
                <a:gd name="T53" fmla="*/ 636 h 643"/>
                <a:gd name="T54" fmla="*/ 79 w 495"/>
                <a:gd name="T55" fmla="*/ 630 h 643"/>
                <a:gd name="T56" fmla="*/ 57 w 495"/>
                <a:gd name="T57" fmla="*/ 618 h 643"/>
                <a:gd name="T58" fmla="*/ 34 w 495"/>
                <a:gd name="T59" fmla="*/ 602 h 643"/>
                <a:gd name="T60" fmla="*/ 16 w 495"/>
                <a:gd name="T61" fmla="*/ 582 h 643"/>
                <a:gd name="T62" fmla="*/ 3 w 495"/>
                <a:gd name="T63" fmla="*/ 560 h 643"/>
                <a:gd name="T64" fmla="*/ 0 w 495"/>
                <a:gd name="T65" fmla="*/ 530 h 643"/>
                <a:gd name="T66" fmla="*/ 3 w 495"/>
                <a:gd name="T67" fmla="*/ 510 h 643"/>
                <a:gd name="T68" fmla="*/ 9 w 495"/>
                <a:gd name="T69" fmla="*/ 490 h 643"/>
                <a:gd name="T70" fmla="*/ 16 w 495"/>
                <a:gd name="T71" fmla="*/ 471 h 643"/>
                <a:gd name="T72" fmla="*/ 27 w 495"/>
                <a:gd name="T73" fmla="*/ 458 h 643"/>
                <a:gd name="T74" fmla="*/ 41 w 495"/>
                <a:gd name="T75" fmla="*/ 451 h 643"/>
                <a:gd name="T76" fmla="*/ 55 w 495"/>
                <a:gd name="T77" fmla="*/ 447 h 643"/>
                <a:gd name="T78" fmla="*/ 70 w 495"/>
                <a:gd name="T79" fmla="*/ 451 h 643"/>
                <a:gd name="T80" fmla="*/ 88 w 495"/>
                <a:gd name="T81" fmla="*/ 462 h 643"/>
                <a:gd name="T82" fmla="*/ 106 w 495"/>
                <a:gd name="T83" fmla="*/ 476 h 643"/>
                <a:gd name="T84" fmla="*/ 125 w 495"/>
                <a:gd name="T85" fmla="*/ 487 h 643"/>
                <a:gd name="T86" fmla="*/ 140 w 495"/>
                <a:gd name="T87" fmla="*/ 494 h 643"/>
                <a:gd name="T88" fmla="*/ 154 w 495"/>
                <a:gd name="T89" fmla="*/ 499 h 643"/>
                <a:gd name="T90" fmla="*/ 163 w 495"/>
                <a:gd name="T91" fmla="*/ 501 h 643"/>
                <a:gd name="T92" fmla="*/ 172 w 495"/>
                <a:gd name="T93" fmla="*/ 501 h 643"/>
                <a:gd name="T94" fmla="*/ 176 w 495"/>
                <a:gd name="T95" fmla="*/ 501 h 643"/>
                <a:gd name="T96" fmla="*/ 179 w 495"/>
                <a:gd name="T97" fmla="*/ 501 h 643"/>
                <a:gd name="T98" fmla="*/ 167 w 495"/>
                <a:gd name="T99" fmla="*/ 487 h 643"/>
                <a:gd name="T100" fmla="*/ 138 w 495"/>
                <a:gd name="T101" fmla="*/ 451 h 643"/>
                <a:gd name="T102" fmla="*/ 104 w 495"/>
                <a:gd name="T103" fmla="*/ 395 h 643"/>
                <a:gd name="T104" fmla="*/ 73 w 495"/>
                <a:gd name="T105" fmla="*/ 325 h 643"/>
                <a:gd name="T106" fmla="*/ 55 w 495"/>
                <a:gd name="T107" fmla="*/ 246 h 643"/>
                <a:gd name="T108" fmla="*/ 59 w 495"/>
                <a:gd name="T109" fmla="*/ 162 h 643"/>
                <a:gd name="T110" fmla="*/ 97 w 495"/>
                <a:gd name="T111" fmla="*/ 79 h 643"/>
                <a:gd name="T112" fmla="*/ 181 w 495"/>
                <a:gd name="T113" fmla="*/ 0 h 643"/>
                <a:gd name="T114" fmla="*/ 495 w 495"/>
                <a:gd name="T115" fmla="*/ 16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643">
                  <a:moveTo>
                    <a:pt x="495" y="160"/>
                  </a:moveTo>
                  <a:lnTo>
                    <a:pt x="490" y="160"/>
                  </a:lnTo>
                  <a:lnTo>
                    <a:pt x="477" y="162"/>
                  </a:lnTo>
                  <a:lnTo>
                    <a:pt x="456" y="164"/>
                  </a:lnTo>
                  <a:lnTo>
                    <a:pt x="432" y="167"/>
                  </a:lnTo>
                  <a:lnTo>
                    <a:pt x="400" y="174"/>
                  </a:lnTo>
                  <a:lnTo>
                    <a:pt x="368" y="183"/>
                  </a:lnTo>
                  <a:lnTo>
                    <a:pt x="337" y="194"/>
                  </a:lnTo>
                  <a:lnTo>
                    <a:pt x="303" y="210"/>
                  </a:lnTo>
                  <a:lnTo>
                    <a:pt x="274" y="228"/>
                  </a:lnTo>
                  <a:lnTo>
                    <a:pt x="246" y="250"/>
                  </a:lnTo>
                  <a:lnTo>
                    <a:pt x="226" y="280"/>
                  </a:lnTo>
                  <a:lnTo>
                    <a:pt x="213" y="311"/>
                  </a:lnTo>
                  <a:lnTo>
                    <a:pt x="208" y="350"/>
                  </a:lnTo>
                  <a:lnTo>
                    <a:pt x="213" y="392"/>
                  </a:lnTo>
                  <a:lnTo>
                    <a:pt x="228" y="444"/>
                  </a:lnTo>
                  <a:lnTo>
                    <a:pt x="258" y="501"/>
                  </a:lnTo>
                  <a:lnTo>
                    <a:pt x="262" y="508"/>
                  </a:lnTo>
                  <a:lnTo>
                    <a:pt x="271" y="521"/>
                  </a:lnTo>
                  <a:lnTo>
                    <a:pt x="280" y="544"/>
                  </a:lnTo>
                  <a:lnTo>
                    <a:pt x="283" y="569"/>
                  </a:lnTo>
                  <a:lnTo>
                    <a:pt x="274" y="593"/>
                  </a:lnTo>
                  <a:lnTo>
                    <a:pt x="246" y="616"/>
                  </a:lnTo>
                  <a:lnTo>
                    <a:pt x="197" y="634"/>
                  </a:lnTo>
                  <a:lnTo>
                    <a:pt x="118" y="643"/>
                  </a:lnTo>
                  <a:lnTo>
                    <a:pt x="113" y="641"/>
                  </a:lnTo>
                  <a:lnTo>
                    <a:pt x="97" y="636"/>
                  </a:lnTo>
                  <a:lnTo>
                    <a:pt x="79" y="630"/>
                  </a:lnTo>
                  <a:lnTo>
                    <a:pt x="57" y="618"/>
                  </a:lnTo>
                  <a:lnTo>
                    <a:pt x="34" y="602"/>
                  </a:lnTo>
                  <a:lnTo>
                    <a:pt x="16" y="582"/>
                  </a:lnTo>
                  <a:lnTo>
                    <a:pt x="3" y="560"/>
                  </a:lnTo>
                  <a:lnTo>
                    <a:pt x="0" y="530"/>
                  </a:lnTo>
                  <a:lnTo>
                    <a:pt x="3" y="510"/>
                  </a:lnTo>
                  <a:lnTo>
                    <a:pt x="9" y="490"/>
                  </a:lnTo>
                  <a:lnTo>
                    <a:pt x="16" y="471"/>
                  </a:lnTo>
                  <a:lnTo>
                    <a:pt x="27" y="458"/>
                  </a:lnTo>
                  <a:lnTo>
                    <a:pt x="41" y="451"/>
                  </a:lnTo>
                  <a:lnTo>
                    <a:pt x="55" y="447"/>
                  </a:lnTo>
                  <a:lnTo>
                    <a:pt x="70" y="451"/>
                  </a:lnTo>
                  <a:lnTo>
                    <a:pt x="88" y="462"/>
                  </a:lnTo>
                  <a:lnTo>
                    <a:pt x="106" y="476"/>
                  </a:lnTo>
                  <a:lnTo>
                    <a:pt x="125" y="487"/>
                  </a:lnTo>
                  <a:lnTo>
                    <a:pt x="140" y="494"/>
                  </a:lnTo>
                  <a:lnTo>
                    <a:pt x="154" y="499"/>
                  </a:lnTo>
                  <a:lnTo>
                    <a:pt x="163" y="501"/>
                  </a:lnTo>
                  <a:lnTo>
                    <a:pt x="172" y="501"/>
                  </a:lnTo>
                  <a:lnTo>
                    <a:pt x="176" y="501"/>
                  </a:lnTo>
                  <a:lnTo>
                    <a:pt x="179" y="501"/>
                  </a:lnTo>
                  <a:lnTo>
                    <a:pt x="167" y="487"/>
                  </a:lnTo>
                  <a:lnTo>
                    <a:pt x="138" y="451"/>
                  </a:lnTo>
                  <a:lnTo>
                    <a:pt x="104" y="395"/>
                  </a:lnTo>
                  <a:lnTo>
                    <a:pt x="73" y="325"/>
                  </a:lnTo>
                  <a:lnTo>
                    <a:pt x="55" y="246"/>
                  </a:lnTo>
                  <a:lnTo>
                    <a:pt x="59" y="162"/>
                  </a:lnTo>
                  <a:lnTo>
                    <a:pt x="97" y="79"/>
                  </a:lnTo>
                  <a:lnTo>
                    <a:pt x="181" y="0"/>
                  </a:lnTo>
                  <a:lnTo>
                    <a:pt x="495" y="16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2" name="Freeform 19"/>
            <p:cNvSpPr>
              <a:spLocks/>
            </p:cNvSpPr>
            <p:nvPr/>
          </p:nvSpPr>
          <p:spPr bwMode="auto">
            <a:xfrm>
              <a:off x="2855" y="2576"/>
              <a:ext cx="889" cy="316"/>
            </a:xfrm>
            <a:custGeom>
              <a:avLst/>
              <a:gdLst>
                <a:gd name="T0" fmla="*/ 278 w 889"/>
                <a:gd name="T1" fmla="*/ 109 h 316"/>
                <a:gd name="T2" fmla="*/ 235 w 889"/>
                <a:gd name="T3" fmla="*/ 86 h 316"/>
                <a:gd name="T4" fmla="*/ 208 w 889"/>
                <a:gd name="T5" fmla="*/ 77 h 316"/>
                <a:gd name="T6" fmla="*/ 158 w 889"/>
                <a:gd name="T7" fmla="*/ 37 h 316"/>
                <a:gd name="T8" fmla="*/ 142 w 889"/>
                <a:gd name="T9" fmla="*/ 28 h 316"/>
                <a:gd name="T10" fmla="*/ 131 w 889"/>
                <a:gd name="T11" fmla="*/ 50 h 316"/>
                <a:gd name="T12" fmla="*/ 142 w 889"/>
                <a:gd name="T13" fmla="*/ 75 h 316"/>
                <a:gd name="T14" fmla="*/ 165 w 889"/>
                <a:gd name="T15" fmla="*/ 88 h 316"/>
                <a:gd name="T16" fmla="*/ 149 w 889"/>
                <a:gd name="T17" fmla="*/ 91 h 316"/>
                <a:gd name="T18" fmla="*/ 120 w 889"/>
                <a:gd name="T19" fmla="*/ 88 h 316"/>
                <a:gd name="T20" fmla="*/ 93 w 889"/>
                <a:gd name="T21" fmla="*/ 77 h 316"/>
                <a:gd name="T22" fmla="*/ 68 w 889"/>
                <a:gd name="T23" fmla="*/ 50 h 316"/>
                <a:gd name="T24" fmla="*/ 45 w 889"/>
                <a:gd name="T25" fmla="*/ 30 h 316"/>
                <a:gd name="T26" fmla="*/ 27 w 889"/>
                <a:gd name="T27" fmla="*/ 41 h 316"/>
                <a:gd name="T28" fmla="*/ 29 w 889"/>
                <a:gd name="T29" fmla="*/ 61 h 316"/>
                <a:gd name="T30" fmla="*/ 59 w 889"/>
                <a:gd name="T31" fmla="*/ 98 h 316"/>
                <a:gd name="T32" fmla="*/ 79 w 889"/>
                <a:gd name="T33" fmla="*/ 113 h 316"/>
                <a:gd name="T34" fmla="*/ 86 w 889"/>
                <a:gd name="T35" fmla="*/ 120 h 316"/>
                <a:gd name="T36" fmla="*/ 75 w 889"/>
                <a:gd name="T37" fmla="*/ 118 h 316"/>
                <a:gd name="T38" fmla="*/ 43 w 889"/>
                <a:gd name="T39" fmla="*/ 102 h 316"/>
                <a:gd name="T40" fmla="*/ 16 w 889"/>
                <a:gd name="T41" fmla="*/ 88 h 316"/>
                <a:gd name="T42" fmla="*/ 0 w 889"/>
                <a:gd name="T43" fmla="*/ 104 h 316"/>
                <a:gd name="T44" fmla="*/ 9 w 889"/>
                <a:gd name="T45" fmla="*/ 125 h 316"/>
                <a:gd name="T46" fmla="*/ 50 w 889"/>
                <a:gd name="T47" fmla="*/ 149 h 316"/>
                <a:gd name="T48" fmla="*/ 95 w 889"/>
                <a:gd name="T49" fmla="*/ 158 h 316"/>
                <a:gd name="T50" fmla="*/ 126 w 889"/>
                <a:gd name="T51" fmla="*/ 158 h 316"/>
                <a:gd name="T52" fmla="*/ 131 w 889"/>
                <a:gd name="T53" fmla="*/ 156 h 316"/>
                <a:gd name="T54" fmla="*/ 142 w 889"/>
                <a:gd name="T55" fmla="*/ 165 h 316"/>
                <a:gd name="T56" fmla="*/ 138 w 889"/>
                <a:gd name="T57" fmla="*/ 170 h 316"/>
                <a:gd name="T58" fmla="*/ 124 w 889"/>
                <a:gd name="T59" fmla="*/ 172 h 316"/>
                <a:gd name="T60" fmla="*/ 81 w 889"/>
                <a:gd name="T61" fmla="*/ 165 h 316"/>
                <a:gd name="T62" fmla="*/ 61 w 889"/>
                <a:gd name="T63" fmla="*/ 172 h 316"/>
                <a:gd name="T64" fmla="*/ 61 w 889"/>
                <a:gd name="T65" fmla="*/ 192 h 316"/>
                <a:gd name="T66" fmla="*/ 84 w 889"/>
                <a:gd name="T67" fmla="*/ 204 h 316"/>
                <a:gd name="T68" fmla="*/ 133 w 889"/>
                <a:gd name="T69" fmla="*/ 210 h 316"/>
                <a:gd name="T70" fmla="*/ 181 w 889"/>
                <a:gd name="T71" fmla="*/ 197 h 316"/>
                <a:gd name="T72" fmla="*/ 196 w 889"/>
                <a:gd name="T73" fmla="*/ 190 h 316"/>
                <a:gd name="T74" fmla="*/ 212 w 889"/>
                <a:gd name="T75" fmla="*/ 183 h 316"/>
                <a:gd name="T76" fmla="*/ 246 w 889"/>
                <a:gd name="T77" fmla="*/ 179 h 316"/>
                <a:gd name="T78" fmla="*/ 289 w 889"/>
                <a:gd name="T79" fmla="*/ 215 h 316"/>
                <a:gd name="T80" fmla="*/ 373 w 889"/>
                <a:gd name="T81" fmla="*/ 269 h 316"/>
                <a:gd name="T82" fmla="*/ 494 w 889"/>
                <a:gd name="T83" fmla="*/ 310 h 316"/>
                <a:gd name="T84" fmla="*/ 648 w 889"/>
                <a:gd name="T85" fmla="*/ 312 h 316"/>
                <a:gd name="T86" fmla="*/ 826 w 889"/>
                <a:gd name="T87" fmla="*/ 244 h 316"/>
                <a:gd name="T88" fmla="*/ 713 w 889"/>
                <a:gd name="T89" fmla="*/ 3 h 316"/>
                <a:gd name="T90" fmla="*/ 691 w 889"/>
                <a:gd name="T91" fmla="*/ 41 h 316"/>
                <a:gd name="T92" fmla="*/ 639 w 889"/>
                <a:gd name="T93" fmla="*/ 100 h 316"/>
                <a:gd name="T94" fmla="*/ 555 w 889"/>
                <a:gd name="T95" fmla="*/ 154 h 316"/>
                <a:gd name="T96" fmla="*/ 438 w 889"/>
                <a:gd name="T97" fmla="*/ 177 h 316"/>
                <a:gd name="T98" fmla="*/ 284 w 889"/>
                <a:gd name="T9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316">
                  <a:moveTo>
                    <a:pt x="284" y="143"/>
                  </a:moveTo>
                  <a:lnTo>
                    <a:pt x="284" y="125"/>
                  </a:lnTo>
                  <a:lnTo>
                    <a:pt x="278" y="109"/>
                  </a:lnTo>
                  <a:lnTo>
                    <a:pt x="262" y="98"/>
                  </a:lnTo>
                  <a:lnTo>
                    <a:pt x="237" y="91"/>
                  </a:lnTo>
                  <a:lnTo>
                    <a:pt x="235" y="86"/>
                  </a:lnTo>
                  <a:lnTo>
                    <a:pt x="230" y="84"/>
                  </a:lnTo>
                  <a:lnTo>
                    <a:pt x="221" y="79"/>
                  </a:lnTo>
                  <a:lnTo>
                    <a:pt x="208" y="77"/>
                  </a:lnTo>
                  <a:lnTo>
                    <a:pt x="187" y="66"/>
                  </a:lnTo>
                  <a:lnTo>
                    <a:pt x="169" y="50"/>
                  </a:lnTo>
                  <a:lnTo>
                    <a:pt x="158" y="37"/>
                  </a:lnTo>
                  <a:lnTo>
                    <a:pt x="154" y="30"/>
                  </a:lnTo>
                  <a:lnTo>
                    <a:pt x="151" y="28"/>
                  </a:lnTo>
                  <a:lnTo>
                    <a:pt x="142" y="28"/>
                  </a:lnTo>
                  <a:lnTo>
                    <a:pt x="136" y="30"/>
                  </a:lnTo>
                  <a:lnTo>
                    <a:pt x="131" y="41"/>
                  </a:lnTo>
                  <a:lnTo>
                    <a:pt x="131" y="50"/>
                  </a:lnTo>
                  <a:lnTo>
                    <a:pt x="131" y="59"/>
                  </a:lnTo>
                  <a:lnTo>
                    <a:pt x="136" y="68"/>
                  </a:lnTo>
                  <a:lnTo>
                    <a:pt x="142" y="75"/>
                  </a:lnTo>
                  <a:lnTo>
                    <a:pt x="149" y="77"/>
                  </a:lnTo>
                  <a:lnTo>
                    <a:pt x="158" y="82"/>
                  </a:lnTo>
                  <a:lnTo>
                    <a:pt x="165" y="88"/>
                  </a:lnTo>
                  <a:lnTo>
                    <a:pt x="172" y="93"/>
                  </a:lnTo>
                  <a:lnTo>
                    <a:pt x="160" y="91"/>
                  </a:lnTo>
                  <a:lnTo>
                    <a:pt x="149" y="91"/>
                  </a:lnTo>
                  <a:lnTo>
                    <a:pt x="140" y="91"/>
                  </a:lnTo>
                  <a:lnTo>
                    <a:pt x="131" y="93"/>
                  </a:lnTo>
                  <a:lnTo>
                    <a:pt x="120" y="88"/>
                  </a:lnTo>
                  <a:lnTo>
                    <a:pt x="108" y="84"/>
                  </a:lnTo>
                  <a:lnTo>
                    <a:pt x="99" y="79"/>
                  </a:lnTo>
                  <a:lnTo>
                    <a:pt x="93" y="77"/>
                  </a:lnTo>
                  <a:lnTo>
                    <a:pt x="88" y="70"/>
                  </a:lnTo>
                  <a:lnTo>
                    <a:pt x="79" y="61"/>
                  </a:lnTo>
                  <a:lnTo>
                    <a:pt x="68" y="50"/>
                  </a:lnTo>
                  <a:lnTo>
                    <a:pt x="59" y="39"/>
                  </a:lnTo>
                  <a:lnTo>
                    <a:pt x="52" y="34"/>
                  </a:lnTo>
                  <a:lnTo>
                    <a:pt x="45" y="30"/>
                  </a:lnTo>
                  <a:lnTo>
                    <a:pt x="38" y="30"/>
                  </a:lnTo>
                  <a:lnTo>
                    <a:pt x="32" y="34"/>
                  </a:lnTo>
                  <a:lnTo>
                    <a:pt x="27" y="41"/>
                  </a:lnTo>
                  <a:lnTo>
                    <a:pt x="25" y="48"/>
                  </a:lnTo>
                  <a:lnTo>
                    <a:pt x="25" y="55"/>
                  </a:lnTo>
                  <a:lnTo>
                    <a:pt x="29" y="61"/>
                  </a:lnTo>
                  <a:lnTo>
                    <a:pt x="36" y="70"/>
                  </a:lnTo>
                  <a:lnTo>
                    <a:pt x="47" y="84"/>
                  </a:lnTo>
                  <a:lnTo>
                    <a:pt x="59" y="98"/>
                  </a:lnTo>
                  <a:lnTo>
                    <a:pt x="70" y="107"/>
                  </a:lnTo>
                  <a:lnTo>
                    <a:pt x="75" y="109"/>
                  </a:lnTo>
                  <a:lnTo>
                    <a:pt x="79" y="113"/>
                  </a:lnTo>
                  <a:lnTo>
                    <a:pt x="86" y="116"/>
                  </a:lnTo>
                  <a:lnTo>
                    <a:pt x="93" y="120"/>
                  </a:lnTo>
                  <a:lnTo>
                    <a:pt x="86" y="120"/>
                  </a:lnTo>
                  <a:lnTo>
                    <a:pt x="81" y="118"/>
                  </a:lnTo>
                  <a:lnTo>
                    <a:pt x="77" y="118"/>
                  </a:lnTo>
                  <a:lnTo>
                    <a:pt x="75" y="118"/>
                  </a:lnTo>
                  <a:lnTo>
                    <a:pt x="68" y="116"/>
                  </a:lnTo>
                  <a:lnTo>
                    <a:pt x="57" y="109"/>
                  </a:lnTo>
                  <a:lnTo>
                    <a:pt x="43" y="102"/>
                  </a:lnTo>
                  <a:lnTo>
                    <a:pt x="29" y="93"/>
                  </a:lnTo>
                  <a:lnTo>
                    <a:pt x="23" y="88"/>
                  </a:lnTo>
                  <a:lnTo>
                    <a:pt x="16" y="88"/>
                  </a:lnTo>
                  <a:lnTo>
                    <a:pt x="9" y="93"/>
                  </a:lnTo>
                  <a:lnTo>
                    <a:pt x="5" y="98"/>
                  </a:lnTo>
                  <a:lnTo>
                    <a:pt x="0" y="104"/>
                  </a:lnTo>
                  <a:lnTo>
                    <a:pt x="0" y="113"/>
                  </a:lnTo>
                  <a:lnTo>
                    <a:pt x="5" y="120"/>
                  </a:lnTo>
                  <a:lnTo>
                    <a:pt x="9" y="125"/>
                  </a:lnTo>
                  <a:lnTo>
                    <a:pt x="20" y="131"/>
                  </a:lnTo>
                  <a:lnTo>
                    <a:pt x="34" y="140"/>
                  </a:lnTo>
                  <a:lnTo>
                    <a:pt x="50" y="149"/>
                  </a:lnTo>
                  <a:lnTo>
                    <a:pt x="63" y="154"/>
                  </a:lnTo>
                  <a:lnTo>
                    <a:pt x="77" y="156"/>
                  </a:lnTo>
                  <a:lnTo>
                    <a:pt x="95" y="158"/>
                  </a:lnTo>
                  <a:lnTo>
                    <a:pt x="113" y="158"/>
                  </a:lnTo>
                  <a:lnTo>
                    <a:pt x="124" y="158"/>
                  </a:lnTo>
                  <a:lnTo>
                    <a:pt x="126" y="158"/>
                  </a:lnTo>
                  <a:lnTo>
                    <a:pt x="129" y="156"/>
                  </a:lnTo>
                  <a:lnTo>
                    <a:pt x="129" y="156"/>
                  </a:lnTo>
                  <a:lnTo>
                    <a:pt x="131" y="156"/>
                  </a:lnTo>
                  <a:lnTo>
                    <a:pt x="136" y="158"/>
                  </a:lnTo>
                  <a:lnTo>
                    <a:pt x="138" y="163"/>
                  </a:lnTo>
                  <a:lnTo>
                    <a:pt x="142" y="165"/>
                  </a:lnTo>
                  <a:lnTo>
                    <a:pt x="147" y="168"/>
                  </a:lnTo>
                  <a:lnTo>
                    <a:pt x="142" y="170"/>
                  </a:lnTo>
                  <a:lnTo>
                    <a:pt x="138" y="170"/>
                  </a:lnTo>
                  <a:lnTo>
                    <a:pt x="133" y="172"/>
                  </a:lnTo>
                  <a:lnTo>
                    <a:pt x="131" y="172"/>
                  </a:lnTo>
                  <a:lnTo>
                    <a:pt x="124" y="172"/>
                  </a:lnTo>
                  <a:lnTo>
                    <a:pt x="111" y="170"/>
                  </a:lnTo>
                  <a:lnTo>
                    <a:pt x="97" y="168"/>
                  </a:lnTo>
                  <a:lnTo>
                    <a:pt x="81" y="165"/>
                  </a:lnTo>
                  <a:lnTo>
                    <a:pt x="72" y="165"/>
                  </a:lnTo>
                  <a:lnTo>
                    <a:pt x="68" y="168"/>
                  </a:lnTo>
                  <a:lnTo>
                    <a:pt x="61" y="172"/>
                  </a:lnTo>
                  <a:lnTo>
                    <a:pt x="59" y="179"/>
                  </a:lnTo>
                  <a:lnTo>
                    <a:pt x="59" y="188"/>
                  </a:lnTo>
                  <a:lnTo>
                    <a:pt x="61" y="192"/>
                  </a:lnTo>
                  <a:lnTo>
                    <a:pt x="66" y="199"/>
                  </a:lnTo>
                  <a:lnTo>
                    <a:pt x="72" y="201"/>
                  </a:lnTo>
                  <a:lnTo>
                    <a:pt x="84" y="204"/>
                  </a:lnTo>
                  <a:lnTo>
                    <a:pt x="102" y="208"/>
                  </a:lnTo>
                  <a:lnTo>
                    <a:pt x="120" y="210"/>
                  </a:lnTo>
                  <a:lnTo>
                    <a:pt x="133" y="210"/>
                  </a:lnTo>
                  <a:lnTo>
                    <a:pt x="147" y="208"/>
                  </a:lnTo>
                  <a:lnTo>
                    <a:pt x="165" y="204"/>
                  </a:lnTo>
                  <a:lnTo>
                    <a:pt x="181" y="197"/>
                  </a:lnTo>
                  <a:lnTo>
                    <a:pt x="192" y="192"/>
                  </a:lnTo>
                  <a:lnTo>
                    <a:pt x="194" y="192"/>
                  </a:lnTo>
                  <a:lnTo>
                    <a:pt x="196" y="190"/>
                  </a:lnTo>
                  <a:lnTo>
                    <a:pt x="199" y="186"/>
                  </a:lnTo>
                  <a:lnTo>
                    <a:pt x="201" y="183"/>
                  </a:lnTo>
                  <a:lnTo>
                    <a:pt x="212" y="183"/>
                  </a:lnTo>
                  <a:lnTo>
                    <a:pt x="224" y="183"/>
                  </a:lnTo>
                  <a:lnTo>
                    <a:pt x="235" y="181"/>
                  </a:lnTo>
                  <a:lnTo>
                    <a:pt x="246" y="179"/>
                  </a:lnTo>
                  <a:lnTo>
                    <a:pt x="255" y="188"/>
                  </a:lnTo>
                  <a:lnTo>
                    <a:pt x="269" y="199"/>
                  </a:lnTo>
                  <a:lnTo>
                    <a:pt x="289" y="215"/>
                  </a:lnTo>
                  <a:lnTo>
                    <a:pt x="312" y="233"/>
                  </a:lnTo>
                  <a:lnTo>
                    <a:pt x="341" y="251"/>
                  </a:lnTo>
                  <a:lnTo>
                    <a:pt x="373" y="269"/>
                  </a:lnTo>
                  <a:lnTo>
                    <a:pt x="411" y="285"/>
                  </a:lnTo>
                  <a:lnTo>
                    <a:pt x="452" y="298"/>
                  </a:lnTo>
                  <a:lnTo>
                    <a:pt x="494" y="310"/>
                  </a:lnTo>
                  <a:lnTo>
                    <a:pt x="544" y="316"/>
                  </a:lnTo>
                  <a:lnTo>
                    <a:pt x="594" y="316"/>
                  </a:lnTo>
                  <a:lnTo>
                    <a:pt x="648" y="312"/>
                  </a:lnTo>
                  <a:lnTo>
                    <a:pt x="704" y="298"/>
                  </a:lnTo>
                  <a:lnTo>
                    <a:pt x="763" y="276"/>
                  </a:lnTo>
                  <a:lnTo>
                    <a:pt x="826" y="244"/>
                  </a:lnTo>
                  <a:lnTo>
                    <a:pt x="889" y="201"/>
                  </a:lnTo>
                  <a:lnTo>
                    <a:pt x="716" y="0"/>
                  </a:lnTo>
                  <a:lnTo>
                    <a:pt x="713" y="3"/>
                  </a:lnTo>
                  <a:lnTo>
                    <a:pt x="709" y="12"/>
                  </a:lnTo>
                  <a:lnTo>
                    <a:pt x="702" y="25"/>
                  </a:lnTo>
                  <a:lnTo>
                    <a:pt x="691" y="41"/>
                  </a:lnTo>
                  <a:lnTo>
                    <a:pt x="677" y="59"/>
                  </a:lnTo>
                  <a:lnTo>
                    <a:pt x="659" y="79"/>
                  </a:lnTo>
                  <a:lnTo>
                    <a:pt x="639" y="100"/>
                  </a:lnTo>
                  <a:lnTo>
                    <a:pt x="616" y="120"/>
                  </a:lnTo>
                  <a:lnTo>
                    <a:pt x="587" y="138"/>
                  </a:lnTo>
                  <a:lnTo>
                    <a:pt x="555" y="154"/>
                  </a:lnTo>
                  <a:lnTo>
                    <a:pt x="521" y="168"/>
                  </a:lnTo>
                  <a:lnTo>
                    <a:pt x="481" y="174"/>
                  </a:lnTo>
                  <a:lnTo>
                    <a:pt x="438" y="177"/>
                  </a:lnTo>
                  <a:lnTo>
                    <a:pt x="391" y="174"/>
                  </a:lnTo>
                  <a:lnTo>
                    <a:pt x="341" y="163"/>
                  </a:lnTo>
                  <a:lnTo>
                    <a:pt x="284"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3" name="Freeform 20"/>
            <p:cNvSpPr>
              <a:spLocks/>
            </p:cNvSpPr>
            <p:nvPr/>
          </p:nvSpPr>
          <p:spPr bwMode="auto">
            <a:xfrm>
              <a:off x="666" y="1644"/>
              <a:ext cx="1826" cy="1443"/>
            </a:xfrm>
            <a:custGeom>
              <a:avLst/>
              <a:gdLst>
                <a:gd name="T0" fmla="*/ 977 w 1826"/>
                <a:gd name="T1" fmla="*/ 81 h 1443"/>
                <a:gd name="T2" fmla="*/ 914 w 1826"/>
                <a:gd name="T3" fmla="*/ 104 h 1443"/>
                <a:gd name="T4" fmla="*/ 808 w 1826"/>
                <a:gd name="T5" fmla="*/ 127 h 1443"/>
                <a:gd name="T6" fmla="*/ 686 w 1826"/>
                <a:gd name="T7" fmla="*/ 129 h 1443"/>
                <a:gd name="T8" fmla="*/ 593 w 1826"/>
                <a:gd name="T9" fmla="*/ 106 h 1443"/>
                <a:gd name="T10" fmla="*/ 519 w 1826"/>
                <a:gd name="T11" fmla="*/ 104 h 1443"/>
                <a:gd name="T12" fmla="*/ 438 w 1826"/>
                <a:gd name="T13" fmla="*/ 118 h 1443"/>
                <a:gd name="T14" fmla="*/ 352 w 1826"/>
                <a:gd name="T15" fmla="*/ 147 h 1443"/>
                <a:gd name="T16" fmla="*/ 266 w 1826"/>
                <a:gd name="T17" fmla="*/ 194 h 1443"/>
                <a:gd name="T18" fmla="*/ 185 w 1826"/>
                <a:gd name="T19" fmla="*/ 253 h 1443"/>
                <a:gd name="T20" fmla="*/ 115 w 1826"/>
                <a:gd name="T21" fmla="*/ 327 h 1443"/>
                <a:gd name="T22" fmla="*/ 58 w 1826"/>
                <a:gd name="T23" fmla="*/ 416 h 1443"/>
                <a:gd name="T24" fmla="*/ 20 w 1826"/>
                <a:gd name="T25" fmla="*/ 508 h 1443"/>
                <a:gd name="T26" fmla="*/ 2 w 1826"/>
                <a:gd name="T27" fmla="*/ 607 h 1443"/>
                <a:gd name="T28" fmla="*/ 6 w 1826"/>
                <a:gd name="T29" fmla="*/ 736 h 1443"/>
                <a:gd name="T30" fmla="*/ 43 w 1826"/>
                <a:gd name="T31" fmla="*/ 881 h 1443"/>
                <a:gd name="T32" fmla="*/ 110 w 1826"/>
                <a:gd name="T33" fmla="*/ 1023 h 1443"/>
                <a:gd name="T34" fmla="*/ 210 w 1826"/>
                <a:gd name="T35" fmla="*/ 1151 h 1443"/>
                <a:gd name="T36" fmla="*/ 336 w 1826"/>
                <a:gd name="T37" fmla="*/ 1264 h 1443"/>
                <a:gd name="T38" fmla="*/ 492 w 1826"/>
                <a:gd name="T39" fmla="*/ 1355 h 1443"/>
                <a:gd name="T40" fmla="*/ 675 w 1826"/>
                <a:gd name="T41" fmla="*/ 1416 h 1443"/>
                <a:gd name="T42" fmla="*/ 887 w 1826"/>
                <a:gd name="T43" fmla="*/ 1443 h 1443"/>
                <a:gd name="T44" fmla="*/ 1121 w 1826"/>
                <a:gd name="T45" fmla="*/ 1431 h 1443"/>
                <a:gd name="T46" fmla="*/ 1329 w 1826"/>
                <a:gd name="T47" fmla="*/ 1377 h 1443"/>
                <a:gd name="T48" fmla="*/ 1496 w 1826"/>
                <a:gd name="T49" fmla="*/ 1289 h 1443"/>
                <a:gd name="T50" fmla="*/ 1629 w 1826"/>
                <a:gd name="T51" fmla="*/ 1174 h 1443"/>
                <a:gd name="T52" fmla="*/ 1724 w 1826"/>
                <a:gd name="T53" fmla="*/ 1036 h 1443"/>
                <a:gd name="T54" fmla="*/ 1787 w 1826"/>
                <a:gd name="T55" fmla="*/ 885 h 1443"/>
                <a:gd name="T56" fmla="*/ 1819 w 1826"/>
                <a:gd name="T57" fmla="*/ 727 h 1443"/>
                <a:gd name="T58" fmla="*/ 1823 w 1826"/>
                <a:gd name="T59" fmla="*/ 567 h 1443"/>
                <a:gd name="T60" fmla="*/ 1801 w 1826"/>
                <a:gd name="T61" fmla="*/ 429 h 1443"/>
                <a:gd name="T62" fmla="*/ 1749 w 1826"/>
                <a:gd name="T63" fmla="*/ 312 h 1443"/>
                <a:gd name="T64" fmla="*/ 1668 w 1826"/>
                <a:gd name="T65" fmla="*/ 203 h 1443"/>
                <a:gd name="T66" fmla="*/ 1566 w 1826"/>
                <a:gd name="T67" fmla="*/ 113 h 1443"/>
                <a:gd name="T68" fmla="*/ 1447 w 1826"/>
                <a:gd name="T69" fmla="*/ 45 h 1443"/>
                <a:gd name="T70" fmla="*/ 1318 w 1826"/>
                <a:gd name="T71" fmla="*/ 7 h 1443"/>
                <a:gd name="T72" fmla="*/ 1182 w 1826"/>
                <a:gd name="T73" fmla="*/ 2 h 1443"/>
                <a:gd name="T74" fmla="*/ 1049 w 1826"/>
                <a:gd name="T75" fmla="*/ 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6" h="1443">
                  <a:moveTo>
                    <a:pt x="986" y="77"/>
                  </a:moveTo>
                  <a:lnTo>
                    <a:pt x="977" y="81"/>
                  </a:lnTo>
                  <a:lnTo>
                    <a:pt x="952" y="90"/>
                  </a:lnTo>
                  <a:lnTo>
                    <a:pt x="914" y="104"/>
                  </a:lnTo>
                  <a:lnTo>
                    <a:pt x="864" y="115"/>
                  </a:lnTo>
                  <a:lnTo>
                    <a:pt x="808" y="127"/>
                  </a:lnTo>
                  <a:lnTo>
                    <a:pt x="749" y="131"/>
                  </a:lnTo>
                  <a:lnTo>
                    <a:pt x="686" y="129"/>
                  </a:lnTo>
                  <a:lnTo>
                    <a:pt x="627" y="115"/>
                  </a:lnTo>
                  <a:lnTo>
                    <a:pt x="593" y="106"/>
                  </a:lnTo>
                  <a:lnTo>
                    <a:pt x="557" y="104"/>
                  </a:lnTo>
                  <a:lnTo>
                    <a:pt x="519" y="104"/>
                  </a:lnTo>
                  <a:lnTo>
                    <a:pt x="478" y="109"/>
                  </a:lnTo>
                  <a:lnTo>
                    <a:pt x="438" y="118"/>
                  </a:lnTo>
                  <a:lnTo>
                    <a:pt x="395" y="131"/>
                  </a:lnTo>
                  <a:lnTo>
                    <a:pt x="352" y="147"/>
                  </a:lnTo>
                  <a:lnTo>
                    <a:pt x="309" y="169"/>
                  </a:lnTo>
                  <a:lnTo>
                    <a:pt x="266" y="194"/>
                  </a:lnTo>
                  <a:lnTo>
                    <a:pt x="225" y="221"/>
                  </a:lnTo>
                  <a:lnTo>
                    <a:pt x="185" y="253"/>
                  </a:lnTo>
                  <a:lnTo>
                    <a:pt x="149" y="289"/>
                  </a:lnTo>
                  <a:lnTo>
                    <a:pt x="115" y="327"/>
                  </a:lnTo>
                  <a:lnTo>
                    <a:pt x="83" y="370"/>
                  </a:lnTo>
                  <a:lnTo>
                    <a:pt x="58" y="416"/>
                  </a:lnTo>
                  <a:lnTo>
                    <a:pt x="36" y="463"/>
                  </a:lnTo>
                  <a:lnTo>
                    <a:pt x="20" y="508"/>
                  </a:lnTo>
                  <a:lnTo>
                    <a:pt x="9" y="555"/>
                  </a:lnTo>
                  <a:lnTo>
                    <a:pt x="2" y="607"/>
                  </a:lnTo>
                  <a:lnTo>
                    <a:pt x="0" y="662"/>
                  </a:lnTo>
                  <a:lnTo>
                    <a:pt x="6" y="736"/>
                  </a:lnTo>
                  <a:lnTo>
                    <a:pt x="22" y="808"/>
                  </a:lnTo>
                  <a:lnTo>
                    <a:pt x="43" y="881"/>
                  </a:lnTo>
                  <a:lnTo>
                    <a:pt x="74" y="953"/>
                  </a:lnTo>
                  <a:lnTo>
                    <a:pt x="110" y="1023"/>
                  </a:lnTo>
                  <a:lnTo>
                    <a:pt x="155" y="1088"/>
                  </a:lnTo>
                  <a:lnTo>
                    <a:pt x="210" y="1151"/>
                  </a:lnTo>
                  <a:lnTo>
                    <a:pt x="268" y="1210"/>
                  </a:lnTo>
                  <a:lnTo>
                    <a:pt x="336" y="1264"/>
                  </a:lnTo>
                  <a:lnTo>
                    <a:pt x="410" y="1312"/>
                  </a:lnTo>
                  <a:lnTo>
                    <a:pt x="492" y="1355"/>
                  </a:lnTo>
                  <a:lnTo>
                    <a:pt x="580" y="1388"/>
                  </a:lnTo>
                  <a:lnTo>
                    <a:pt x="675" y="1416"/>
                  </a:lnTo>
                  <a:lnTo>
                    <a:pt x="778" y="1434"/>
                  </a:lnTo>
                  <a:lnTo>
                    <a:pt x="887" y="1443"/>
                  </a:lnTo>
                  <a:lnTo>
                    <a:pt x="1002" y="1443"/>
                  </a:lnTo>
                  <a:lnTo>
                    <a:pt x="1121" y="1431"/>
                  </a:lnTo>
                  <a:lnTo>
                    <a:pt x="1230" y="1409"/>
                  </a:lnTo>
                  <a:lnTo>
                    <a:pt x="1329" y="1377"/>
                  </a:lnTo>
                  <a:lnTo>
                    <a:pt x="1417" y="1337"/>
                  </a:lnTo>
                  <a:lnTo>
                    <a:pt x="1496" y="1289"/>
                  </a:lnTo>
                  <a:lnTo>
                    <a:pt x="1566" y="1235"/>
                  </a:lnTo>
                  <a:lnTo>
                    <a:pt x="1629" y="1174"/>
                  </a:lnTo>
                  <a:lnTo>
                    <a:pt x="1681" y="1106"/>
                  </a:lnTo>
                  <a:lnTo>
                    <a:pt x="1724" y="1036"/>
                  </a:lnTo>
                  <a:lnTo>
                    <a:pt x="1760" y="962"/>
                  </a:lnTo>
                  <a:lnTo>
                    <a:pt x="1787" y="885"/>
                  </a:lnTo>
                  <a:lnTo>
                    <a:pt x="1808" y="806"/>
                  </a:lnTo>
                  <a:lnTo>
                    <a:pt x="1819" y="727"/>
                  </a:lnTo>
                  <a:lnTo>
                    <a:pt x="1826" y="646"/>
                  </a:lnTo>
                  <a:lnTo>
                    <a:pt x="1823" y="567"/>
                  </a:lnTo>
                  <a:lnTo>
                    <a:pt x="1814" y="490"/>
                  </a:lnTo>
                  <a:lnTo>
                    <a:pt x="1801" y="429"/>
                  </a:lnTo>
                  <a:lnTo>
                    <a:pt x="1778" y="370"/>
                  </a:lnTo>
                  <a:lnTo>
                    <a:pt x="1749" y="312"/>
                  </a:lnTo>
                  <a:lnTo>
                    <a:pt x="1711" y="255"/>
                  </a:lnTo>
                  <a:lnTo>
                    <a:pt x="1668" y="203"/>
                  </a:lnTo>
                  <a:lnTo>
                    <a:pt x="1618" y="156"/>
                  </a:lnTo>
                  <a:lnTo>
                    <a:pt x="1566" y="113"/>
                  </a:lnTo>
                  <a:lnTo>
                    <a:pt x="1507" y="77"/>
                  </a:lnTo>
                  <a:lnTo>
                    <a:pt x="1447" y="45"/>
                  </a:lnTo>
                  <a:lnTo>
                    <a:pt x="1383" y="23"/>
                  </a:lnTo>
                  <a:lnTo>
                    <a:pt x="1318" y="7"/>
                  </a:lnTo>
                  <a:lnTo>
                    <a:pt x="1250" y="0"/>
                  </a:lnTo>
                  <a:lnTo>
                    <a:pt x="1182" y="2"/>
                  </a:lnTo>
                  <a:lnTo>
                    <a:pt x="1117" y="16"/>
                  </a:lnTo>
                  <a:lnTo>
                    <a:pt x="1049" y="41"/>
                  </a:lnTo>
                  <a:lnTo>
                    <a:pt x="986" y="7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4" name="Freeform 21"/>
            <p:cNvSpPr>
              <a:spLocks/>
            </p:cNvSpPr>
            <p:nvPr/>
          </p:nvSpPr>
          <p:spPr bwMode="auto">
            <a:xfrm>
              <a:off x="749" y="1716"/>
              <a:ext cx="1659" cy="1305"/>
            </a:xfrm>
            <a:custGeom>
              <a:avLst/>
              <a:gdLst>
                <a:gd name="T0" fmla="*/ 914 w 1659"/>
                <a:gd name="T1" fmla="*/ 75 h 1305"/>
                <a:gd name="T2" fmla="*/ 847 w 1659"/>
                <a:gd name="T3" fmla="*/ 97 h 1305"/>
                <a:gd name="T4" fmla="*/ 741 w 1659"/>
                <a:gd name="T5" fmla="*/ 120 h 1305"/>
                <a:gd name="T6" fmla="*/ 623 w 1659"/>
                <a:gd name="T7" fmla="*/ 118 h 1305"/>
                <a:gd name="T8" fmla="*/ 531 w 1659"/>
                <a:gd name="T9" fmla="*/ 86 h 1305"/>
                <a:gd name="T10" fmla="*/ 445 w 1659"/>
                <a:gd name="T11" fmla="*/ 79 h 1305"/>
                <a:gd name="T12" fmla="*/ 350 w 1659"/>
                <a:gd name="T13" fmla="*/ 102 h 1305"/>
                <a:gd name="T14" fmla="*/ 255 w 1659"/>
                <a:gd name="T15" fmla="*/ 147 h 1305"/>
                <a:gd name="T16" fmla="*/ 165 w 1659"/>
                <a:gd name="T17" fmla="*/ 217 h 1305"/>
                <a:gd name="T18" fmla="*/ 88 w 1659"/>
                <a:gd name="T19" fmla="*/ 305 h 1305"/>
                <a:gd name="T20" fmla="*/ 32 w 1659"/>
                <a:gd name="T21" fmla="*/ 409 h 1305"/>
                <a:gd name="T22" fmla="*/ 2 w 1659"/>
                <a:gd name="T23" fmla="*/ 529 h 1305"/>
                <a:gd name="T24" fmla="*/ 7 w 1659"/>
                <a:gd name="T25" fmla="*/ 662 h 1305"/>
                <a:gd name="T26" fmla="*/ 41 w 1659"/>
                <a:gd name="T27" fmla="*/ 795 h 1305"/>
                <a:gd name="T28" fmla="*/ 102 w 1659"/>
                <a:gd name="T29" fmla="*/ 924 h 1305"/>
                <a:gd name="T30" fmla="*/ 190 w 1659"/>
                <a:gd name="T31" fmla="*/ 1041 h 1305"/>
                <a:gd name="T32" fmla="*/ 305 w 1659"/>
                <a:gd name="T33" fmla="*/ 1143 h 1305"/>
                <a:gd name="T34" fmla="*/ 447 w 1659"/>
                <a:gd name="T35" fmla="*/ 1226 h 1305"/>
                <a:gd name="T36" fmla="*/ 614 w 1659"/>
                <a:gd name="T37" fmla="*/ 1280 h 1305"/>
                <a:gd name="T38" fmla="*/ 806 w 1659"/>
                <a:gd name="T39" fmla="*/ 1305 h 1305"/>
                <a:gd name="T40" fmla="*/ 1018 w 1659"/>
                <a:gd name="T41" fmla="*/ 1294 h 1305"/>
                <a:gd name="T42" fmla="*/ 1208 w 1659"/>
                <a:gd name="T43" fmla="*/ 1246 h 1305"/>
                <a:gd name="T44" fmla="*/ 1361 w 1659"/>
                <a:gd name="T45" fmla="*/ 1165 h 1305"/>
                <a:gd name="T46" fmla="*/ 1481 w 1659"/>
                <a:gd name="T47" fmla="*/ 1059 h 1305"/>
                <a:gd name="T48" fmla="*/ 1569 w 1659"/>
                <a:gd name="T49" fmla="*/ 935 h 1305"/>
                <a:gd name="T50" fmla="*/ 1625 w 1659"/>
                <a:gd name="T51" fmla="*/ 797 h 1305"/>
                <a:gd name="T52" fmla="*/ 1655 w 1659"/>
                <a:gd name="T53" fmla="*/ 653 h 1305"/>
                <a:gd name="T54" fmla="*/ 1657 w 1659"/>
                <a:gd name="T55" fmla="*/ 508 h 1305"/>
                <a:gd name="T56" fmla="*/ 1637 w 1659"/>
                <a:gd name="T57" fmla="*/ 384 h 1305"/>
                <a:gd name="T58" fmla="*/ 1591 w 1659"/>
                <a:gd name="T59" fmla="*/ 278 h 1305"/>
                <a:gd name="T60" fmla="*/ 1522 w 1659"/>
                <a:gd name="T61" fmla="*/ 181 h 1305"/>
                <a:gd name="T62" fmla="*/ 1433 w 1659"/>
                <a:gd name="T63" fmla="*/ 100 h 1305"/>
                <a:gd name="T64" fmla="*/ 1332 w 1659"/>
                <a:gd name="T65" fmla="*/ 41 h 1305"/>
                <a:gd name="T66" fmla="*/ 1219 w 1659"/>
                <a:gd name="T67" fmla="*/ 5 h 1305"/>
                <a:gd name="T68" fmla="*/ 1099 w 1659"/>
                <a:gd name="T69" fmla="*/ 3 h 1305"/>
                <a:gd name="T70" fmla="*/ 982 w 1659"/>
                <a:gd name="T71" fmla="*/ 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9" h="1305">
                  <a:moveTo>
                    <a:pt x="923" y="70"/>
                  </a:moveTo>
                  <a:lnTo>
                    <a:pt x="914" y="75"/>
                  </a:lnTo>
                  <a:lnTo>
                    <a:pt x="887" y="84"/>
                  </a:lnTo>
                  <a:lnTo>
                    <a:pt x="847" y="97"/>
                  </a:lnTo>
                  <a:lnTo>
                    <a:pt x="797" y="109"/>
                  </a:lnTo>
                  <a:lnTo>
                    <a:pt x="741" y="120"/>
                  </a:lnTo>
                  <a:lnTo>
                    <a:pt x="680" y="122"/>
                  </a:lnTo>
                  <a:lnTo>
                    <a:pt x="623" y="118"/>
                  </a:lnTo>
                  <a:lnTo>
                    <a:pt x="569" y="100"/>
                  </a:lnTo>
                  <a:lnTo>
                    <a:pt x="531" y="86"/>
                  </a:lnTo>
                  <a:lnTo>
                    <a:pt x="490" y="79"/>
                  </a:lnTo>
                  <a:lnTo>
                    <a:pt x="445" y="79"/>
                  </a:lnTo>
                  <a:lnTo>
                    <a:pt x="397" y="88"/>
                  </a:lnTo>
                  <a:lnTo>
                    <a:pt x="350" y="102"/>
                  </a:lnTo>
                  <a:lnTo>
                    <a:pt x="303" y="122"/>
                  </a:lnTo>
                  <a:lnTo>
                    <a:pt x="255" y="147"/>
                  </a:lnTo>
                  <a:lnTo>
                    <a:pt x="208" y="179"/>
                  </a:lnTo>
                  <a:lnTo>
                    <a:pt x="165" y="217"/>
                  </a:lnTo>
                  <a:lnTo>
                    <a:pt x="124" y="258"/>
                  </a:lnTo>
                  <a:lnTo>
                    <a:pt x="88" y="305"/>
                  </a:lnTo>
                  <a:lnTo>
                    <a:pt x="57" y="355"/>
                  </a:lnTo>
                  <a:lnTo>
                    <a:pt x="32" y="409"/>
                  </a:lnTo>
                  <a:lnTo>
                    <a:pt x="14" y="468"/>
                  </a:lnTo>
                  <a:lnTo>
                    <a:pt x="2" y="529"/>
                  </a:lnTo>
                  <a:lnTo>
                    <a:pt x="0" y="594"/>
                  </a:lnTo>
                  <a:lnTo>
                    <a:pt x="7" y="662"/>
                  </a:lnTo>
                  <a:lnTo>
                    <a:pt x="21" y="727"/>
                  </a:lnTo>
                  <a:lnTo>
                    <a:pt x="41" y="795"/>
                  </a:lnTo>
                  <a:lnTo>
                    <a:pt x="68" y="860"/>
                  </a:lnTo>
                  <a:lnTo>
                    <a:pt x="102" y="924"/>
                  </a:lnTo>
                  <a:lnTo>
                    <a:pt x="142" y="985"/>
                  </a:lnTo>
                  <a:lnTo>
                    <a:pt x="190" y="1041"/>
                  </a:lnTo>
                  <a:lnTo>
                    <a:pt x="244" y="1095"/>
                  </a:lnTo>
                  <a:lnTo>
                    <a:pt x="305" y="1143"/>
                  </a:lnTo>
                  <a:lnTo>
                    <a:pt x="373" y="1188"/>
                  </a:lnTo>
                  <a:lnTo>
                    <a:pt x="447" y="1226"/>
                  </a:lnTo>
                  <a:lnTo>
                    <a:pt x="526" y="1255"/>
                  </a:lnTo>
                  <a:lnTo>
                    <a:pt x="614" y="1280"/>
                  </a:lnTo>
                  <a:lnTo>
                    <a:pt x="707" y="1298"/>
                  </a:lnTo>
                  <a:lnTo>
                    <a:pt x="806" y="1305"/>
                  </a:lnTo>
                  <a:lnTo>
                    <a:pt x="910" y="1305"/>
                  </a:lnTo>
                  <a:lnTo>
                    <a:pt x="1018" y="1294"/>
                  </a:lnTo>
                  <a:lnTo>
                    <a:pt x="1117" y="1274"/>
                  </a:lnTo>
                  <a:lnTo>
                    <a:pt x="1208" y="1246"/>
                  </a:lnTo>
                  <a:lnTo>
                    <a:pt x="1289" y="1210"/>
                  </a:lnTo>
                  <a:lnTo>
                    <a:pt x="1361" y="1165"/>
                  </a:lnTo>
                  <a:lnTo>
                    <a:pt x="1424" y="1116"/>
                  </a:lnTo>
                  <a:lnTo>
                    <a:pt x="1481" y="1059"/>
                  </a:lnTo>
                  <a:lnTo>
                    <a:pt x="1528" y="1000"/>
                  </a:lnTo>
                  <a:lnTo>
                    <a:pt x="1569" y="935"/>
                  </a:lnTo>
                  <a:lnTo>
                    <a:pt x="1601" y="867"/>
                  </a:lnTo>
                  <a:lnTo>
                    <a:pt x="1625" y="797"/>
                  </a:lnTo>
                  <a:lnTo>
                    <a:pt x="1643" y="725"/>
                  </a:lnTo>
                  <a:lnTo>
                    <a:pt x="1655" y="653"/>
                  </a:lnTo>
                  <a:lnTo>
                    <a:pt x="1659" y="581"/>
                  </a:lnTo>
                  <a:lnTo>
                    <a:pt x="1657" y="508"/>
                  </a:lnTo>
                  <a:lnTo>
                    <a:pt x="1650" y="438"/>
                  </a:lnTo>
                  <a:lnTo>
                    <a:pt x="1637" y="384"/>
                  </a:lnTo>
                  <a:lnTo>
                    <a:pt x="1619" y="330"/>
                  </a:lnTo>
                  <a:lnTo>
                    <a:pt x="1591" y="278"/>
                  </a:lnTo>
                  <a:lnTo>
                    <a:pt x="1560" y="228"/>
                  </a:lnTo>
                  <a:lnTo>
                    <a:pt x="1522" y="181"/>
                  </a:lnTo>
                  <a:lnTo>
                    <a:pt x="1481" y="138"/>
                  </a:lnTo>
                  <a:lnTo>
                    <a:pt x="1433" y="100"/>
                  </a:lnTo>
                  <a:lnTo>
                    <a:pt x="1384" y="68"/>
                  </a:lnTo>
                  <a:lnTo>
                    <a:pt x="1332" y="41"/>
                  </a:lnTo>
                  <a:lnTo>
                    <a:pt x="1275" y="18"/>
                  </a:lnTo>
                  <a:lnTo>
                    <a:pt x="1219" y="5"/>
                  </a:lnTo>
                  <a:lnTo>
                    <a:pt x="1160" y="0"/>
                  </a:lnTo>
                  <a:lnTo>
                    <a:pt x="1099" y="3"/>
                  </a:lnTo>
                  <a:lnTo>
                    <a:pt x="1041" y="16"/>
                  </a:lnTo>
                  <a:lnTo>
                    <a:pt x="982" y="37"/>
                  </a:lnTo>
                  <a:lnTo>
                    <a:pt x="923" y="70"/>
                  </a:lnTo>
                  <a:close/>
                </a:path>
              </a:pathLst>
            </a:custGeom>
            <a:gradFill flip="none" rotWithShape="1">
              <a:gsLst>
                <a:gs pos="0">
                  <a:schemeClr val="accent3">
                    <a:lumMod val="40000"/>
                    <a:lumOff val="60000"/>
                  </a:schemeClr>
                </a:gs>
                <a:gs pos="50000">
                  <a:schemeClr val="accent3">
                    <a:lumMod val="75000"/>
                  </a:schemeClr>
                </a:gs>
                <a:gs pos="100000">
                  <a:schemeClr val="accent3">
                    <a:lumMod val="50000"/>
                  </a:schemeClr>
                </a:gs>
              </a:gsLst>
              <a:path path="circle">
                <a:fillToRect l="50000" t="50000" r="50000" b="50000"/>
              </a:path>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5" name="Freeform 22"/>
            <p:cNvSpPr>
              <a:spLocks/>
            </p:cNvSpPr>
            <p:nvPr/>
          </p:nvSpPr>
          <p:spPr bwMode="auto">
            <a:xfrm>
              <a:off x="1277" y="1786"/>
              <a:ext cx="398" cy="97"/>
            </a:xfrm>
            <a:custGeom>
              <a:avLst/>
              <a:gdLst>
                <a:gd name="T0" fmla="*/ 57 w 398"/>
                <a:gd name="T1" fmla="*/ 7 h 97"/>
                <a:gd name="T2" fmla="*/ 59 w 398"/>
                <a:gd name="T3" fmla="*/ 12 h 97"/>
                <a:gd name="T4" fmla="*/ 70 w 398"/>
                <a:gd name="T5" fmla="*/ 25 h 97"/>
                <a:gd name="T6" fmla="*/ 91 w 398"/>
                <a:gd name="T7" fmla="*/ 43 h 97"/>
                <a:gd name="T8" fmla="*/ 122 w 398"/>
                <a:gd name="T9" fmla="*/ 59 h 97"/>
                <a:gd name="T10" fmla="*/ 165 w 398"/>
                <a:gd name="T11" fmla="*/ 75 h 97"/>
                <a:gd name="T12" fmla="*/ 226 w 398"/>
                <a:gd name="T13" fmla="*/ 82 h 97"/>
                <a:gd name="T14" fmla="*/ 303 w 398"/>
                <a:gd name="T15" fmla="*/ 77 h 97"/>
                <a:gd name="T16" fmla="*/ 398 w 398"/>
                <a:gd name="T17" fmla="*/ 59 h 97"/>
                <a:gd name="T18" fmla="*/ 395 w 398"/>
                <a:gd name="T19" fmla="*/ 61 h 97"/>
                <a:gd name="T20" fmla="*/ 386 w 398"/>
                <a:gd name="T21" fmla="*/ 64 h 97"/>
                <a:gd name="T22" fmla="*/ 373 w 398"/>
                <a:gd name="T23" fmla="*/ 68 h 97"/>
                <a:gd name="T24" fmla="*/ 355 w 398"/>
                <a:gd name="T25" fmla="*/ 75 h 97"/>
                <a:gd name="T26" fmla="*/ 334 w 398"/>
                <a:gd name="T27" fmla="*/ 82 h 97"/>
                <a:gd name="T28" fmla="*/ 310 w 398"/>
                <a:gd name="T29" fmla="*/ 86 h 97"/>
                <a:gd name="T30" fmla="*/ 280 w 398"/>
                <a:gd name="T31" fmla="*/ 93 h 97"/>
                <a:gd name="T32" fmla="*/ 251 w 398"/>
                <a:gd name="T33" fmla="*/ 95 h 97"/>
                <a:gd name="T34" fmla="*/ 219 w 398"/>
                <a:gd name="T35" fmla="*/ 97 h 97"/>
                <a:gd name="T36" fmla="*/ 188 w 398"/>
                <a:gd name="T37" fmla="*/ 97 h 97"/>
                <a:gd name="T38" fmla="*/ 154 w 398"/>
                <a:gd name="T39" fmla="*/ 93 h 97"/>
                <a:gd name="T40" fmla="*/ 122 w 398"/>
                <a:gd name="T41" fmla="*/ 84 h 97"/>
                <a:gd name="T42" fmla="*/ 88 w 398"/>
                <a:gd name="T43" fmla="*/ 70 h 97"/>
                <a:gd name="T44" fmla="*/ 57 w 398"/>
                <a:gd name="T45" fmla="*/ 55 h 97"/>
                <a:gd name="T46" fmla="*/ 27 w 398"/>
                <a:gd name="T47" fmla="*/ 30 h 97"/>
                <a:gd name="T48" fmla="*/ 0 w 398"/>
                <a:gd name="T49" fmla="*/ 0 h 97"/>
                <a:gd name="T50" fmla="*/ 57 w 398"/>
                <a:gd name="T51"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7">
                  <a:moveTo>
                    <a:pt x="57" y="7"/>
                  </a:moveTo>
                  <a:lnTo>
                    <a:pt x="59" y="12"/>
                  </a:lnTo>
                  <a:lnTo>
                    <a:pt x="70" y="25"/>
                  </a:lnTo>
                  <a:lnTo>
                    <a:pt x="91" y="43"/>
                  </a:lnTo>
                  <a:lnTo>
                    <a:pt x="122" y="59"/>
                  </a:lnTo>
                  <a:lnTo>
                    <a:pt x="165" y="75"/>
                  </a:lnTo>
                  <a:lnTo>
                    <a:pt x="226" y="82"/>
                  </a:lnTo>
                  <a:lnTo>
                    <a:pt x="303" y="77"/>
                  </a:lnTo>
                  <a:lnTo>
                    <a:pt x="398" y="59"/>
                  </a:lnTo>
                  <a:lnTo>
                    <a:pt x="395" y="61"/>
                  </a:lnTo>
                  <a:lnTo>
                    <a:pt x="386" y="64"/>
                  </a:lnTo>
                  <a:lnTo>
                    <a:pt x="373" y="68"/>
                  </a:lnTo>
                  <a:lnTo>
                    <a:pt x="355" y="75"/>
                  </a:lnTo>
                  <a:lnTo>
                    <a:pt x="334" y="82"/>
                  </a:lnTo>
                  <a:lnTo>
                    <a:pt x="310" y="86"/>
                  </a:lnTo>
                  <a:lnTo>
                    <a:pt x="280" y="93"/>
                  </a:lnTo>
                  <a:lnTo>
                    <a:pt x="251" y="95"/>
                  </a:lnTo>
                  <a:lnTo>
                    <a:pt x="219" y="97"/>
                  </a:lnTo>
                  <a:lnTo>
                    <a:pt x="188" y="97"/>
                  </a:lnTo>
                  <a:lnTo>
                    <a:pt x="154" y="93"/>
                  </a:lnTo>
                  <a:lnTo>
                    <a:pt x="122" y="84"/>
                  </a:lnTo>
                  <a:lnTo>
                    <a:pt x="88" y="70"/>
                  </a:lnTo>
                  <a:lnTo>
                    <a:pt x="57" y="55"/>
                  </a:lnTo>
                  <a:lnTo>
                    <a:pt x="27" y="30"/>
                  </a:lnTo>
                  <a:lnTo>
                    <a:pt x="0" y="0"/>
                  </a:lnTo>
                  <a:lnTo>
                    <a:pt x="57" y="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6" name="Freeform 23"/>
            <p:cNvSpPr>
              <a:spLocks/>
            </p:cNvSpPr>
            <p:nvPr/>
          </p:nvSpPr>
          <p:spPr bwMode="auto">
            <a:xfrm>
              <a:off x="1487" y="1552"/>
              <a:ext cx="156" cy="320"/>
            </a:xfrm>
            <a:custGeom>
              <a:avLst/>
              <a:gdLst>
                <a:gd name="T0" fmla="*/ 39 w 156"/>
                <a:gd name="T1" fmla="*/ 318 h 320"/>
                <a:gd name="T2" fmla="*/ 41 w 156"/>
                <a:gd name="T3" fmla="*/ 309 h 320"/>
                <a:gd name="T4" fmla="*/ 48 w 156"/>
                <a:gd name="T5" fmla="*/ 282 h 320"/>
                <a:gd name="T6" fmla="*/ 57 w 156"/>
                <a:gd name="T7" fmla="*/ 243 h 320"/>
                <a:gd name="T8" fmla="*/ 70 w 156"/>
                <a:gd name="T9" fmla="*/ 196 h 320"/>
                <a:gd name="T10" fmla="*/ 88 w 156"/>
                <a:gd name="T11" fmla="*/ 149 h 320"/>
                <a:gd name="T12" fmla="*/ 109 w 156"/>
                <a:gd name="T13" fmla="*/ 103 h 320"/>
                <a:gd name="T14" fmla="*/ 131 w 156"/>
                <a:gd name="T15" fmla="*/ 63 h 320"/>
                <a:gd name="T16" fmla="*/ 156 w 156"/>
                <a:gd name="T17" fmla="*/ 36 h 320"/>
                <a:gd name="T18" fmla="*/ 154 w 156"/>
                <a:gd name="T19" fmla="*/ 33 h 320"/>
                <a:gd name="T20" fmla="*/ 149 w 156"/>
                <a:gd name="T21" fmla="*/ 27 h 320"/>
                <a:gd name="T22" fmla="*/ 142 w 156"/>
                <a:gd name="T23" fmla="*/ 20 h 320"/>
                <a:gd name="T24" fmla="*/ 131 w 156"/>
                <a:gd name="T25" fmla="*/ 11 h 320"/>
                <a:gd name="T26" fmla="*/ 120 w 156"/>
                <a:gd name="T27" fmla="*/ 4 h 320"/>
                <a:gd name="T28" fmla="*/ 106 w 156"/>
                <a:gd name="T29" fmla="*/ 0 h 320"/>
                <a:gd name="T30" fmla="*/ 93 w 156"/>
                <a:gd name="T31" fmla="*/ 0 h 320"/>
                <a:gd name="T32" fmla="*/ 79 w 156"/>
                <a:gd name="T33" fmla="*/ 4 h 320"/>
                <a:gd name="T34" fmla="*/ 75 w 156"/>
                <a:gd name="T35" fmla="*/ 13 h 320"/>
                <a:gd name="T36" fmla="*/ 66 w 156"/>
                <a:gd name="T37" fmla="*/ 38 h 320"/>
                <a:gd name="T38" fmla="*/ 52 w 156"/>
                <a:gd name="T39" fmla="*/ 76 h 320"/>
                <a:gd name="T40" fmla="*/ 36 w 156"/>
                <a:gd name="T41" fmla="*/ 122 h 320"/>
                <a:gd name="T42" fmla="*/ 23 w 156"/>
                <a:gd name="T43" fmla="*/ 171 h 320"/>
                <a:gd name="T44" fmla="*/ 9 w 156"/>
                <a:gd name="T45" fmla="*/ 223 h 320"/>
                <a:gd name="T46" fmla="*/ 3 w 156"/>
                <a:gd name="T47" fmla="*/ 268 h 320"/>
                <a:gd name="T48" fmla="*/ 0 w 156"/>
                <a:gd name="T49" fmla="*/ 309 h 320"/>
                <a:gd name="T50" fmla="*/ 0 w 156"/>
                <a:gd name="T51" fmla="*/ 311 h 320"/>
                <a:gd name="T52" fmla="*/ 5 w 156"/>
                <a:gd name="T53" fmla="*/ 316 h 320"/>
                <a:gd name="T54" fmla="*/ 16 w 156"/>
                <a:gd name="T55" fmla="*/ 320 h 320"/>
                <a:gd name="T56" fmla="*/ 39 w 156"/>
                <a:gd name="T57"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320">
                  <a:moveTo>
                    <a:pt x="39" y="318"/>
                  </a:moveTo>
                  <a:lnTo>
                    <a:pt x="41" y="309"/>
                  </a:lnTo>
                  <a:lnTo>
                    <a:pt x="48" y="282"/>
                  </a:lnTo>
                  <a:lnTo>
                    <a:pt x="57" y="243"/>
                  </a:lnTo>
                  <a:lnTo>
                    <a:pt x="70" y="196"/>
                  </a:lnTo>
                  <a:lnTo>
                    <a:pt x="88" y="149"/>
                  </a:lnTo>
                  <a:lnTo>
                    <a:pt x="109" y="103"/>
                  </a:lnTo>
                  <a:lnTo>
                    <a:pt x="131" y="63"/>
                  </a:lnTo>
                  <a:lnTo>
                    <a:pt x="156" y="36"/>
                  </a:lnTo>
                  <a:lnTo>
                    <a:pt x="154" y="33"/>
                  </a:lnTo>
                  <a:lnTo>
                    <a:pt x="149" y="27"/>
                  </a:lnTo>
                  <a:lnTo>
                    <a:pt x="142" y="20"/>
                  </a:lnTo>
                  <a:lnTo>
                    <a:pt x="131" y="11"/>
                  </a:lnTo>
                  <a:lnTo>
                    <a:pt x="120" y="4"/>
                  </a:lnTo>
                  <a:lnTo>
                    <a:pt x="106" y="0"/>
                  </a:lnTo>
                  <a:lnTo>
                    <a:pt x="93" y="0"/>
                  </a:lnTo>
                  <a:lnTo>
                    <a:pt x="79" y="4"/>
                  </a:lnTo>
                  <a:lnTo>
                    <a:pt x="75" y="13"/>
                  </a:lnTo>
                  <a:lnTo>
                    <a:pt x="66" y="38"/>
                  </a:lnTo>
                  <a:lnTo>
                    <a:pt x="52" y="76"/>
                  </a:lnTo>
                  <a:lnTo>
                    <a:pt x="36" y="122"/>
                  </a:lnTo>
                  <a:lnTo>
                    <a:pt x="23" y="171"/>
                  </a:lnTo>
                  <a:lnTo>
                    <a:pt x="9" y="223"/>
                  </a:lnTo>
                  <a:lnTo>
                    <a:pt x="3" y="268"/>
                  </a:lnTo>
                  <a:lnTo>
                    <a:pt x="0" y="309"/>
                  </a:lnTo>
                  <a:lnTo>
                    <a:pt x="0" y="311"/>
                  </a:lnTo>
                  <a:lnTo>
                    <a:pt x="5" y="316"/>
                  </a:lnTo>
                  <a:lnTo>
                    <a:pt x="16" y="320"/>
                  </a:lnTo>
                  <a:lnTo>
                    <a:pt x="39" y="31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7" name="Freeform 24"/>
            <p:cNvSpPr>
              <a:spLocks/>
            </p:cNvSpPr>
            <p:nvPr/>
          </p:nvSpPr>
          <p:spPr bwMode="auto">
            <a:xfrm>
              <a:off x="900" y="1346"/>
              <a:ext cx="612" cy="517"/>
            </a:xfrm>
            <a:custGeom>
              <a:avLst/>
              <a:gdLst>
                <a:gd name="T0" fmla="*/ 612 w 612"/>
                <a:gd name="T1" fmla="*/ 413 h 517"/>
                <a:gd name="T2" fmla="*/ 610 w 612"/>
                <a:gd name="T3" fmla="*/ 404 h 517"/>
                <a:gd name="T4" fmla="*/ 603 w 612"/>
                <a:gd name="T5" fmla="*/ 384 h 517"/>
                <a:gd name="T6" fmla="*/ 590 w 612"/>
                <a:gd name="T7" fmla="*/ 350 h 517"/>
                <a:gd name="T8" fmla="*/ 567 w 612"/>
                <a:gd name="T9" fmla="*/ 312 h 517"/>
                <a:gd name="T10" fmla="*/ 538 w 612"/>
                <a:gd name="T11" fmla="*/ 269 h 517"/>
                <a:gd name="T12" fmla="*/ 497 w 612"/>
                <a:gd name="T13" fmla="*/ 228 h 517"/>
                <a:gd name="T14" fmla="*/ 443 w 612"/>
                <a:gd name="T15" fmla="*/ 192 h 517"/>
                <a:gd name="T16" fmla="*/ 377 w 612"/>
                <a:gd name="T17" fmla="*/ 163 h 517"/>
                <a:gd name="T18" fmla="*/ 341 w 612"/>
                <a:gd name="T19" fmla="*/ 151 h 517"/>
                <a:gd name="T20" fmla="*/ 305 w 612"/>
                <a:gd name="T21" fmla="*/ 138 h 517"/>
                <a:gd name="T22" fmla="*/ 269 w 612"/>
                <a:gd name="T23" fmla="*/ 124 h 517"/>
                <a:gd name="T24" fmla="*/ 235 w 612"/>
                <a:gd name="T25" fmla="*/ 111 h 517"/>
                <a:gd name="T26" fmla="*/ 204 w 612"/>
                <a:gd name="T27" fmla="*/ 97 h 517"/>
                <a:gd name="T28" fmla="*/ 172 w 612"/>
                <a:gd name="T29" fmla="*/ 84 h 517"/>
                <a:gd name="T30" fmla="*/ 143 w 612"/>
                <a:gd name="T31" fmla="*/ 72 h 517"/>
                <a:gd name="T32" fmla="*/ 116 w 612"/>
                <a:gd name="T33" fmla="*/ 59 h 517"/>
                <a:gd name="T34" fmla="*/ 91 w 612"/>
                <a:gd name="T35" fmla="*/ 48 h 517"/>
                <a:gd name="T36" fmla="*/ 68 w 612"/>
                <a:gd name="T37" fmla="*/ 36 h 517"/>
                <a:gd name="T38" fmla="*/ 48 w 612"/>
                <a:gd name="T39" fmla="*/ 25 h 517"/>
                <a:gd name="T40" fmla="*/ 32 w 612"/>
                <a:gd name="T41" fmla="*/ 16 h 517"/>
                <a:gd name="T42" fmla="*/ 18 w 612"/>
                <a:gd name="T43" fmla="*/ 9 h 517"/>
                <a:gd name="T44" fmla="*/ 9 w 612"/>
                <a:gd name="T45" fmla="*/ 5 h 517"/>
                <a:gd name="T46" fmla="*/ 3 w 612"/>
                <a:gd name="T47" fmla="*/ 2 h 517"/>
                <a:gd name="T48" fmla="*/ 0 w 612"/>
                <a:gd name="T49" fmla="*/ 0 h 517"/>
                <a:gd name="T50" fmla="*/ 0 w 612"/>
                <a:gd name="T51" fmla="*/ 7 h 517"/>
                <a:gd name="T52" fmla="*/ 5 w 612"/>
                <a:gd name="T53" fmla="*/ 25 h 517"/>
                <a:gd name="T54" fmla="*/ 9 w 612"/>
                <a:gd name="T55" fmla="*/ 52 h 517"/>
                <a:gd name="T56" fmla="*/ 18 w 612"/>
                <a:gd name="T57" fmla="*/ 88 h 517"/>
                <a:gd name="T58" fmla="*/ 32 w 612"/>
                <a:gd name="T59" fmla="*/ 131 h 517"/>
                <a:gd name="T60" fmla="*/ 48 w 612"/>
                <a:gd name="T61" fmla="*/ 176 h 517"/>
                <a:gd name="T62" fmla="*/ 70 w 612"/>
                <a:gd name="T63" fmla="*/ 226 h 517"/>
                <a:gd name="T64" fmla="*/ 100 w 612"/>
                <a:gd name="T65" fmla="*/ 278 h 517"/>
                <a:gd name="T66" fmla="*/ 134 w 612"/>
                <a:gd name="T67" fmla="*/ 328 h 517"/>
                <a:gd name="T68" fmla="*/ 174 w 612"/>
                <a:gd name="T69" fmla="*/ 375 h 517"/>
                <a:gd name="T70" fmla="*/ 224 w 612"/>
                <a:gd name="T71" fmla="*/ 420 h 517"/>
                <a:gd name="T72" fmla="*/ 280 w 612"/>
                <a:gd name="T73" fmla="*/ 456 h 517"/>
                <a:gd name="T74" fmla="*/ 348 w 612"/>
                <a:gd name="T75" fmla="*/ 488 h 517"/>
                <a:gd name="T76" fmla="*/ 423 w 612"/>
                <a:gd name="T77" fmla="*/ 508 h 517"/>
                <a:gd name="T78" fmla="*/ 508 w 612"/>
                <a:gd name="T79" fmla="*/ 517 h 517"/>
                <a:gd name="T80" fmla="*/ 603 w 612"/>
                <a:gd name="T81" fmla="*/ 515 h 517"/>
                <a:gd name="T82" fmla="*/ 612 w 612"/>
                <a:gd name="T83" fmla="*/ 4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517">
                  <a:moveTo>
                    <a:pt x="612" y="413"/>
                  </a:moveTo>
                  <a:lnTo>
                    <a:pt x="610" y="404"/>
                  </a:lnTo>
                  <a:lnTo>
                    <a:pt x="603" y="384"/>
                  </a:lnTo>
                  <a:lnTo>
                    <a:pt x="590" y="350"/>
                  </a:lnTo>
                  <a:lnTo>
                    <a:pt x="567" y="312"/>
                  </a:lnTo>
                  <a:lnTo>
                    <a:pt x="538" y="269"/>
                  </a:lnTo>
                  <a:lnTo>
                    <a:pt x="497" y="228"/>
                  </a:lnTo>
                  <a:lnTo>
                    <a:pt x="443" y="192"/>
                  </a:lnTo>
                  <a:lnTo>
                    <a:pt x="377" y="163"/>
                  </a:lnTo>
                  <a:lnTo>
                    <a:pt x="341" y="151"/>
                  </a:lnTo>
                  <a:lnTo>
                    <a:pt x="305" y="138"/>
                  </a:lnTo>
                  <a:lnTo>
                    <a:pt x="269" y="124"/>
                  </a:lnTo>
                  <a:lnTo>
                    <a:pt x="235" y="111"/>
                  </a:lnTo>
                  <a:lnTo>
                    <a:pt x="204" y="97"/>
                  </a:lnTo>
                  <a:lnTo>
                    <a:pt x="172" y="84"/>
                  </a:lnTo>
                  <a:lnTo>
                    <a:pt x="143" y="72"/>
                  </a:lnTo>
                  <a:lnTo>
                    <a:pt x="116" y="59"/>
                  </a:lnTo>
                  <a:lnTo>
                    <a:pt x="91" y="48"/>
                  </a:lnTo>
                  <a:lnTo>
                    <a:pt x="68" y="36"/>
                  </a:lnTo>
                  <a:lnTo>
                    <a:pt x="48" y="25"/>
                  </a:lnTo>
                  <a:lnTo>
                    <a:pt x="32" y="16"/>
                  </a:lnTo>
                  <a:lnTo>
                    <a:pt x="18" y="9"/>
                  </a:lnTo>
                  <a:lnTo>
                    <a:pt x="9" y="5"/>
                  </a:lnTo>
                  <a:lnTo>
                    <a:pt x="3" y="2"/>
                  </a:lnTo>
                  <a:lnTo>
                    <a:pt x="0" y="0"/>
                  </a:lnTo>
                  <a:lnTo>
                    <a:pt x="0" y="7"/>
                  </a:lnTo>
                  <a:lnTo>
                    <a:pt x="5" y="25"/>
                  </a:lnTo>
                  <a:lnTo>
                    <a:pt x="9" y="52"/>
                  </a:lnTo>
                  <a:lnTo>
                    <a:pt x="18" y="88"/>
                  </a:lnTo>
                  <a:lnTo>
                    <a:pt x="32" y="131"/>
                  </a:lnTo>
                  <a:lnTo>
                    <a:pt x="48" y="176"/>
                  </a:lnTo>
                  <a:lnTo>
                    <a:pt x="70" y="226"/>
                  </a:lnTo>
                  <a:lnTo>
                    <a:pt x="100" y="278"/>
                  </a:lnTo>
                  <a:lnTo>
                    <a:pt x="134" y="328"/>
                  </a:lnTo>
                  <a:lnTo>
                    <a:pt x="174" y="375"/>
                  </a:lnTo>
                  <a:lnTo>
                    <a:pt x="224" y="420"/>
                  </a:lnTo>
                  <a:lnTo>
                    <a:pt x="280" y="456"/>
                  </a:lnTo>
                  <a:lnTo>
                    <a:pt x="348" y="488"/>
                  </a:lnTo>
                  <a:lnTo>
                    <a:pt x="423" y="508"/>
                  </a:lnTo>
                  <a:lnTo>
                    <a:pt x="508" y="517"/>
                  </a:lnTo>
                  <a:lnTo>
                    <a:pt x="603" y="515"/>
                  </a:lnTo>
                  <a:lnTo>
                    <a:pt x="612" y="4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8" name="Freeform 25"/>
            <p:cNvSpPr>
              <a:spLocks/>
            </p:cNvSpPr>
            <p:nvPr/>
          </p:nvSpPr>
          <p:spPr bwMode="auto">
            <a:xfrm>
              <a:off x="986" y="1439"/>
              <a:ext cx="481" cy="381"/>
            </a:xfrm>
            <a:custGeom>
              <a:avLst/>
              <a:gdLst>
                <a:gd name="T0" fmla="*/ 481 w 481"/>
                <a:gd name="T1" fmla="*/ 311 h 381"/>
                <a:gd name="T2" fmla="*/ 479 w 481"/>
                <a:gd name="T3" fmla="*/ 305 h 381"/>
                <a:gd name="T4" fmla="*/ 474 w 481"/>
                <a:gd name="T5" fmla="*/ 286 h 381"/>
                <a:gd name="T6" fmla="*/ 463 w 481"/>
                <a:gd name="T7" fmla="*/ 262 h 381"/>
                <a:gd name="T8" fmla="*/ 445 w 481"/>
                <a:gd name="T9" fmla="*/ 230 h 381"/>
                <a:gd name="T10" fmla="*/ 420 w 481"/>
                <a:gd name="T11" fmla="*/ 196 h 381"/>
                <a:gd name="T12" fmla="*/ 388 w 481"/>
                <a:gd name="T13" fmla="*/ 162 h 381"/>
                <a:gd name="T14" fmla="*/ 346 w 481"/>
                <a:gd name="T15" fmla="*/ 133 h 381"/>
                <a:gd name="T16" fmla="*/ 291 w 481"/>
                <a:gd name="T17" fmla="*/ 110 h 381"/>
                <a:gd name="T18" fmla="*/ 235 w 481"/>
                <a:gd name="T19" fmla="*/ 92 h 381"/>
                <a:gd name="T20" fmla="*/ 181 w 481"/>
                <a:gd name="T21" fmla="*/ 72 h 381"/>
                <a:gd name="T22" fmla="*/ 131 w 481"/>
                <a:gd name="T23" fmla="*/ 54 h 381"/>
                <a:gd name="T24" fmla="*/ 88 w 481"/>
                <a:gd name="T25" fmla="*/ 36 h 381"/>
                <a:gd name="T26" fmla="*/ 52 w 481"/>
                <a:gd name="T27" fmla="*/ 22 h 381"/>
                <a:gd name="T28" fmla="*/ 23 w 481"/>
                <a:gd name="T29" fmla="*/ 11 h 381"/>
                <a:gd name="T30" fmla="*/ 7 w 481"/>
                <a:gd name="T31" fmla="*/ 2 h 381"/>
                <a:gd name="T32" fmla="*/ 0 w 481"/>
                <a:gd name="T33" fmla="*/ 0 h 381"/>
                <a:gd name="T34" fmla="*/ 0 w 481"/>
                <a:gd name="T35" fmla="*/ 4 h 381"/>
                <a:gd name="T36" fmla="*/ 2 w 481"/>
                <a:gd name="T37" fmla="*/ 16 h 381"/>
                <a:gd name="T38" fmla="*/ 7 w 481"/>
                <a:gd name="T39" fmla="*/ 36 h 381"/>
                <a:gd name="T40" fmla="*/ 14 w 481"/>
                <a:gd name="T41" fmla="*/ 61 h 381"/>
                <a:gd name="T42" fmla="*/ 23 w 481"/>
                <a:gd name="T43" fmla="*/ 90 h 381"/>
                <a:gd name="T44" fmla="*/ 36 w 481"/>
                <a:gd name="T45" fmla="*/ 124 h 381"/>
                <a:gd name="T46" fmla="*/ 52 w 481"/>
                <a:gd name="T47" fmla="*/ 158 h 381"/>
                <a:gd name="T48" fmla="*/ 75 w 481"/>
                <a:gd name="T49" fmla="*/ 194 h 381"/>
                <a:gd name="T50" fmla="*/ 100 w 481"/>
                <a:gd name="T51" fmla="*/ 230 h 381"/>
                <a:gd name="T52" fmla="*/ 133 w 481"/>
                <a:gd name="T53" fmla="*/ 264 h 381"/>
                <a:gd name="T54" fmla="*/ 172 w 481"/>
                <a:gd name="T55" fmla="*/ 298 h 381"/>
                <a:gd name="T56" fmla="*/ 215 w 481"/>
                <a:gd name="T57" fmla="*/ 325 h 381"/>
                <a:gd name="T58" fmla="*/ 267 w 481"/>
                <a:gd name="T59" fmla="*/ 350 h 381"/>
                <a:gd name="T60" fmla="*/ 327 w 481"/>
                <a:gd name="T61" fmla="*/ 368 h 381"/>
                <a:gd name="T62" fmla="*/ 393 w 481"/>
                <a:gd name="T63" fmla="*/ 379 h 381"/>
                <a:gd name="T64" fmla="*/ 470 w 481"/>
                <a:gd name="T65" fmla="*/ 381 h 381"/>
                <a:gd name="T66" fmla="*/ 481 w 481"/>
                <a:gd name="T67" fmla="*/ 3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381">
                  <a:moveTo>
                    <a:pt x="481" y="311"/>
                  </a:moveTo>
                  <a:lnTo>
                    <a:pt x="479" y="305"/>
                  </a:lnTo>
                  <a:lnTo>
                    <a:pt x="474" y="286"/>
                  </a:lnTo>
                  <a:lnTo>
                    <a:pt x="463" y="262"/>
                  </a:lnTo>
                  <a:lnTo>
                    <a:pt x="445" y="230"/>
                  </a:lnTo>
                  <a:lnTo>
                    <a:pt x="420" y="196"/>
                  </a:lnTo>
                  <a:lnTo>
                    <a:pt x="388" y="162"/>
                  </a:lnTo>
                  <a:lnTo>
                    <a:pt x="346" y="133"/>
                  </a:lnTo>
                  <a:lnTo>
                    <a:pt x="291" y="110"/>
                  </a:lnTo>
                  <a:lnTo>
                    <a:pt x="235" y="92"/>
                  </a:lnTo>
                  <a:lnTo>
                    <a:pt x="181" y="72"/>
                  </a:lnTo>
                  <a:lnTo>
                    <a:pt x="131" y="54"/>
                  </a:lnTo>
                  <a:lnTo>
                    <a:pt x="88" y="36"/>
                  </a:lnTo>
                  <a:lnTo>
                    <a:pt x="52" y="22"/>
                  </a:lnTo>
                  <a:lnTo>
                    <a:pt x="23" y="11"/>
                  </a:lnTo>
                  <a:lnTo>
                    <a:pt x="7" y="2"/>
                  </a:lnTo>
                  <a:lnTo>
                    <a:pt x="0" y="0"/>
                  </a:lnTo>
                  <a:lnTo>
                    <a:pt x="0" y="4"/>
                  </a:lnTo>
                  <a:lnTo>
                    <a:pt x="2" y="16"/>
                  </a:lnTo>
                  <a:lnTo>
                    <a:pt x="7" y="36"/>
                  </a:lnTo>
                  <a:lnTo>
                    <a:pt x="14" y="61"/>
                  </a:lnTo>
                  <a:lnTo>
                    <a:pt x="23" y="90"/>
                  </a:lnTo>
                  <a:lnTo>
                    <a:pt x="36" y="124"/>
                  </a:lnTo>
                  <a:lnTo>
                    <a:pt x="52" y="158"/>
                  </a:lnTo>
                  <a:lnTo>
                    <a:pt x="75" y="194"/>
                  </a:lnTo>
                  <a:lnTo>
                    <a:pt x="100" y="230"/>
                  </a:lnTo>
                  <a:lnTo>
                    <a:pt x="133" y="264"/>
                  </a:lnTo>
                  <a:lnTo>
                    <a:pt x="172" y="298"/>
                  </a:lnTo>
                  <a:lnTo>
                    <a:pt x="215" y="325"/>
                  </a:lnTo>
                  <a:lnTo>
                    <a:pt x="267" y="350"/>
                  </a:lnTo>
                  <a:lnTo>
                    <a:pt x="327" y="368"/>
                  </a:lnTo>
                  <a:lnTo>
                    <a:pt x="393" y="379"/>
                  </a:lnTo>
                  <a:lnTo>
                    <a:pt x="470" y="381"/>
                  </a:lnTo>
                  <a:lnTo>
                    <a:pt x="481" y="311"/>
                  </a:lnTo>
                  <a:close/>
                </a:path>
              </a:pathLst>
            </a:cu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59" name="Freeform 26"/>
            <p:cNvSpPr>
              <a:spLocks/>
            </p:cNvSpPr>
            <p:nvPr/>
          </p:nvSpPr>
          <p:spPr bwMode="auto">
            <a:xfrm>
              <a:off x="1104" y="1565"/>
              <a:ext cx="377" cy="273"/>
            </a:xfrm>
            <a:custGeom>
              <a:avLst/>
              <a:gdLst>
                <a:gd name="T0" fmla="*/ 377 w 377"/>
                <a:gd name="T1" fmla="*/ 226 h 273"/>
                <a:gd name="T2" fmla="*/ 372 w 377"/>
                <a:gd name="T3" fmla="*/ 221 h 273"/>
                <a:gd name="T4" fmla="*/ 358 w 377"/>
                <a:gd name="T5" fmla="*/ 212 h 273"/>
                <a:gd name="T6" fmla="*/ 340 w 377"/>
                <a:gd name="T7" fmla="*/ 199 h 273"/>
                <a:gd name="T8" fmla="*/ 316 w 377"/>
                <a:gd name="T9" fmla="*/ 183 h 273"/>
                <a:gd name="T10" fmla="*/ 288 w 377"/>
                <a:gd name="T11" fmla="*/ 167 h 273"/>
                <a:gd name="T12" fmla="*/ 257 w 377"/>
                <a:gd name="T13" fmla="*/ 149 h 273"/>
                <a:gd name="T14" fmla="*/ 225 w 377"/>
                <a:gd name="T15" fmla="*/ 136 h 273"/>
                <a:gd name="T16" fmla="*/ 196 w 377"/>
                <a:gd name="T17" fmla="*/ 124 h 273"/>
                <a:gd name="T18" fmla="*/ 164 w 377"/>
                <a:gd name="T19" fmla="*/ 113 h 273"/>
                <a:gd name="T20" fmla="*/ 133 w 377"/>
                <a:gd name="T21" fmla="*/ 95 h 273"/>
                <a:gd name="T22" fmla="*/ 99 w 377"/>
                <a:gd name="T23" fmla="*/ 75 h 273"/>
                <a:gd name="T24" fmla="*/ 67 w 377"/>
                <a:gd name="T25" fmla="*/ 54 h 273"/>
                <a:gd name="T26" fmla="*/ 40 w 377"/>
                <a:gd name="T27" fmla="*/ 34 h 273"/>
                <a:gd name="T28" fmla="*/ 20 w 377"/>
                <a:gd name="T29" fmla="*/ 16 h 273"/>
                <a:gd name="T30" fmla="*/ 4 w 377"/>
                <a:gd name="T31" fmla="*/ 5 h 273"/>
                <a:gd name="T32" fmla="*/ 0 w 377"/>
                <a:gd name="T33" fmla="*/ 0 h 273"/>
                <a:gd name="T34" fmla="*/ 2 w 377"/>
                <a:gd name="T35" fmla="*/ 5 h 273"/>
                <a:gd name="T36" fmla="*/ 11 w 377"/>
                <a:gd name="T37" fmla="*/ 18 h 273"/>
                <a:gd name="T38" fmla="*/ 24 w 377"/>
                <a:gd name="T39" fmla="*/ 36 h 273"/>
                <a:gd name="T40" fmla="*/ 45 w 377"/>
                <a:gd name="T41" fmla="*/ 61 h 273"/>
                <a:gd name="T42" fmla="*/ 70 w 377"/>
                <a:gd name="T43" fmla="*/ 86 h 273"/>
                <a:gd name="T44" fmla="*/ 103 w 377"/>
                <a:gd name="T45" fmla="*/ 111 h 273"/>
                <a:gd name="T46" fmla="*/ 142 w 377"/>
                <a:gd name="T47" fmla="*/ 136 h 273"/>
                <a:gd name="T48" fmla="*/ 189 w 377"/>
                <a:gd name="T49" fmla="*/ 156 h 273"/>
                <a:gd name="T50" fmla="*/ 196 w 377"/>
                <a:gd name="T51" fmla="*/ 158 h 273"/>
                <a:gd name="T52" fmla="*/ 214 w 377"/>
                <a:gd name="T53" fmla="*/ 163 h 273"/>
                <a:gd name="T54" fmla="*/ 239 w 377"/>
                <a:gd name="T55" fmla="*/ 172 h 273"/>
                <a:gd name="T56" fmla="*/ 270 w 377"/>
                <a:gd name="T57" fmla="*/ 185 h 273"/>
                <a:gd name="T58" fmla="*/ 302 w 377"/>
                <a:gd name="T59" fmla="*/ 201 h 273"/>
                <a:gd name="T60" fmla="*/ 329 w 377"/>
                <a:gd name="T61" fmla="*/ 221 h 273"/>
                <a:gd name="T62" fmla="*/ 354 w 377"/>
                <a:gd name="T63" fmla="*/ 246 h 273"/>
                <a:gd name="T64" fmla="*/ 367 w 377"/>
                <a:gd name="T65" fmla="*/ 273 h 273"/>
                <a:gd name="T66" fmla="*/ 377 w 377"/>
                <a:gd name="T67"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73">
                  <a:moveTo>
                    <a:pt x="377" y="226"/>
                  </a:moveTo>
                  <a:lnTo>
                    <a:pt x="372" y="221"/>
                  </a:lnTo>
                  <a:lnTo>
                    <a:pt x="358" y="212"/>
                  </a:lnTo>
                  <a:lnTo>
                    <a:pt x="340" y="199"/>
                  </a:lnTo>
                  <a:lnTo>
                    <a:pt x="316" y="183"/>
                  </a:lnTo>
                  <a:lnTo>
                    <a:pt x="288" y="167"/>
                  </a:lnTo>
                  <a:lnTo>
                    <a:pt x="257" y="149"/>
                  </a:lnTo>
                  <a:lnTo>
                    <a:pt x="225" y="136"/>
                  </a:lnTo>
                  <a:lnTo>
                    <a:pt x="196" y="124"/>
                  </a:lnTo>
                  <a:lnTo>
                    <a:pt x="164" y="113"/>
                  </a:lnTo>
                  <a:lnTo>
                    <a:pt x="133" y="95"/>
                  </a:lnTo>
                  <a:lnTo>
                    <a:pt x="99" y="75"/>
                  </a:lnTo>
                  <a:lnTo>
                    <a:pt x="67" y="54"/>
                  </a:lnTo>
                  <a:lnTo>
                    <a:pt x="40" y="34"/>
                  </a:lnTo>
                  <a:lnTo>
                    <a:pt x="20" y="16"/>
                  </a:lnTo>
                  <a:lnTo>
                    <a:pt x="4" y="5"/>
                  </a:lnTo>
                  <a:lnTo>
                    <a:pt x="0" y="0"/>
                  </a:lnTo>
                  <a:lnTo>
                    <a:pt x="2" y="5"/>
                  </a:lnTo>
                  <a:lnTo>
                    <a:pt x="11" y="18"/>
                  </a:lnTo>
                  <a:lnTo>
                    <a:pt x="24" y="36"/>
                  </a:lnTo>
                  <a:lnTo>
                    <a:pt x="45" y="61"/>
                  </a:lnTo>
                  <a:lnTo>
                    <a:pt x="70" y="86"/>
                  </a:lnTo>
                  <a:lnTo>
                    <a:pt x="103" y="111"/>
                  </a:lnTo>
                  <a:lnTo>
                    <a:pt x="142" y="136"/>
                  </a:lnTo>
                  <a:lnTo>
                    <a:pt x="189" y="156"/>
                  </a:lnTo>
                  <a:lnTo>
                    <a:pt x="196" y="158"/>
                  </a:lnTo>
                  <a:lnTo>
                    <a:pt x="214" y="163"/>
                  </a:lnTo>
                  <a:lnTo>
                    <a:pt x="239" y="172"/>
                  </a:lnTo>
                  <a:lnTo>
                    <a:pt x="270" y="185"/>
                  </a:lnTo>
                  <a:lnTo>
                    <a:pt x="302" y="201"/>
                  </a:lnTo>
                  <a:lnTo>
                    <a:pt x="329" y="221"/>
                  </a:lnTo>
                  <a:lnTo>
                    <a:pt x="354" y="246"/>
                  </a:lnTo>
                  <a:lnTo>
                    <a:pt x="367" y="273"/>
                  </a:lnTo>
                  <a:lnTo>
                    <a:pt x="377" y="226"/>
                  </a:lnTo>
                  <a:close/>
                </a:path>
              </a:pathLst>
            </a:custGeom>
            <a:solidFill>
              <a:schemeClr val="accent3">
                <a:lumMod val="50000"/>
              </a:schemeClr>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0" name="Freeform 27"/>
            <p:cNvSpPr>
              <a:spLocks/>
            </p:cNvSpPr>
            <p:nvPr/>
          </p:nvSpPr>
          <p:spPr bwMode="auto">
            <a:xfrm>
              <a:off x="808" y="2080"/>
              <a:ext cx="508" cy="873"/>
            </a:xfrm>
            <a:custGeom>
              <a:avLst/>
              <a:gdLst>
                <a:gd name="T0" fmla="*/ 31 w 508"/>
                <a:gd name="T1" fmla="*/ 0 h 873"/>
                <a:gd name="T2" fmla="*/ 29 w 508"/>
                <a:gd name="T3" fmla="*/ 7 h 873"/>
                <a:gd name="T4" fmla="*/ 25 w 508"/>
                <a:gd name="T5" fmla="*/ 27 h 873"/>
                <a:gd name="T6" fmla="*/ 16 w 508"/>
                <a:gd name="T7" fmla="*/ 56 h 873"/>
                <a:gd name="T8" fmla="*/ 9 w 508"/>
                <a:gd name="T9" fmla="*/ 97 h 873"/>
                <a:gd name="T10" fmla="*/ 4 w 508"/>
                <a:gd name="T11" fmla="*/ 147 h 873"/>
                <a:gd name="T12" fmla="*/ 0 w 508"/>
                <a:gd name="T13" fmla="*/ 201 h 873"/>
                <a:gd name="T14" fmla="*/ 2 w 508"/>
                <a:gd name="T15" fmla="*/ 264 h 873"/>
                <a:gd name="T16" fmla="*/ 11 w 508"/>
                <a:gd name="T17" fmla="*/ 332 h 873"/>
                <a:gd name="T18" fmla="*/ 29 w 508"/>
                <a:gd name="T19" fmla="*/ 402 h 873"/>
                <a:gd name="T20" fmla="*/ 54 w 508"/>
                <a:gd name="T21" fmla="*/ 474 h 873"/>
                <a:gd name="T22" fmla="*/ 92 w 508"/>
                <a:gd name="T23" fmla="*/ 546 h 873"/>
                <a:gd name="T24" fmla="*/ 142 w 508"/>
                <a:gd name="T25" fmla="*/ 618 h 873"/>
                <a:gd name="T26" fmla="*/ 208 w 508"/>
                <a:gd name="T27" fmla="*/ 688 h 873"/>
                <a:gd name="T28" fmla="*/ 289 w 508"/>
                <a:gd name="T29" fmla="*/ 754 h 873"/>
                <a:gd name="T30" fmla="*/ 388 w 508"/>
                <a:gd name="T31" fmla="*/ 817 h 873"/>
                <a:gd name="T32" fmla="*/ 508 w 508"/>
                <a:gd name="T33" fmla="*/ 873 h 873"/>
                <a:gd name="T34" fmla="*/ 501 w 508"/>
                <a:gd name="T35" fmla="*/ 871 h 873"/>
                <a:gd name="T36" fmla="*/ 483 w 508"/>
                <a:gd name="T37" fmla="*/ 862 h 873"/>
                <a:gd name="T38" fmla="*/ 458 w 508"/>
                <a:gd name="T39" fmla="*/ 849 h 873"/>
                <a:gd name="T40" fmla="*/ 422 w 508"/>
                <a:gd name="T41" fmla="*/ 826 h 873"/>
                <a:gd name="T42" fmla="*/ 381 w 508"/>
                <a:gd name="T43" fmla="*/ 799 h 873"/>
                <a:gd name="T44" fmla="*/ 336 w 508"/>
                <a:gd name="T45" fmla="*/ 765 h 873"/>
                <a:gd name="T46" fmla="*/ 289 w 508"/>
                <a:gd name="T47" fmla="*/ 724 h 873"/>
                <a:gd name="T48" fmla="*/ 239 w 508"/>
                <a:gd name="T49" fmla="*/ 677 h 873"/>
                <a:gd name="T50" fmla="*/ 192 w 508"/>
                <a:gd name="T51" fmla="*/ 621 h 873"/>
                <a:gd name="T52" fmla="*/ 147 w 508"/>
                <a:gd name="T53" fmla="*/ 557 h 873"/>
                <a:gd name="T54" fmla="*/ 106 w 508"/>
                <a:gd name="T55" fmla="*/ 485 h 873"/>
                <a:gd name="T56" fmla="*/ 72 w 508"/>
                <a:gd name="T57" fmla="*/ 406 h 873"/>
                <a:gd name="T58" fmla="*/ 45 w 508"/>
                <a:gd name="T59" fmla="*/ 318 h 873"/>
                <a:gd name="T60" fmla="*/ 29 w 508"/>
                <a:gd name="T61" fmla="*/ 221 h 873"/>
                <a:gd name="T62" fmla="*/ 25 w 508"/>
                <a:gd name="T63" fmla="*/ 115 h 873"/>
                <a:gd name="T64" fmla="*/ 31 w 508"/>
                <a:gd name="T6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873">
                  <a:moveTo>
                    <a:pt x="31" y="0"/>
                  </a:moveTo>
                  <a:lnTo>
                    <a:pt x="29" y="7"/>
                  </a:lnTo>
                  <a:lnTo>
                    <a:pt x="25" y="27"/>
                  </a:lnTo>
                  <a:lnTo>
                    <a:pt x="16" y="56"/>
                  </a:lnTo>
                  <a:lnTo>
                    <a:pt x="9" y="97"/>
                  </a:lnTo>
                  <a:lnTo>
                    <a:pt x="4" y="147"/>
                  </a:lnTo>
                  <a:lnTo>
                    <a:pt x="0" y="201"/>
                  </a:lnTo>
                  <a:lnTo>
                    <a:pt x="2" y="264"/>
                  </a:lnTo>
                  <a:lnTo>
                    <a:pt x="11" y="332"/>
                  </a:lnTo>
                  <a:lnTo>
                    <a:pt x="29" y="402"/>
                  </a:lnTo>
                  <a:lnTo>
                    <a:pt x="54" y="474"/>
                  </a:lnTo>
                  <a:lnTo>
                    <a:pt x="92" y="546"/>
                  </a:lnTo>
                  <a:lnTo>
                    <a:pt x="142" y="618"/>
                  </a:lnTo>
                  <a:lnTo>
                    <a:pt x="208" y="688"/>
                  </a:lnTo>
                  <a:lnTo>
                    <a:pt x="289" y="754"/>
                  </a:lnTo>
                  <a:lnTo>
                    <a:pt x="388" y="817"/>
                  </a:lnTo>
                  <a:lnTo>
                    <a:pt x="508" y="873"/>
                  </a:lnTo>
                  <a:lnTo>
                    <a:pt x="501" y="871"/>
                  </a:lnTo>
                  <a:lnTo>
                    <a:pt x="483" y="862"/>
                  </a:lnTo>
                  <a:lnTo>
                    <a:pt x="458" y="849"/>
                  </a:lnTo>
                  <a:lnTo>
                    <a:pt x="422" y="826"/>
                  </a:lnTo>
                  <a:lnTo>
                    <a:pt x="381" y="799"/>
                  </a:lnTo>
                  <a:lnTo>
                    <a:pt x="336" y="765"/>
                  </a:lnTo>
                  <a:lnTo>
                    <a:pt x="289" y="724"/>
                  </a:lnTo>
                  <a:lnTo>
                    <a:pt x="239" y="677"/>
                  </a:lnTo>
                  <a:lnTo>
                    <a:pt x="192" y="621"/>
                  </a:lnTo>
                  <a:lnTo>
                    <a:pt x="147" y="557"/>
                  </a:lnTo>
                  <a:lnTo>
                    <a:pt x="106" y="485"/>
                  </a:lnTo>
                  <a:lnTo>
                    <a:pt x="72" y="406"/>
                  </a:lnTo>
                  <a:lnTo>
                    <a:pt x="45" y="318"/>
                  </a:lnTo>
                  <a:lnTo>
                    <a:pt x="29" y="221"/>
                  </a:lnTo>
                  <a:lnTo>
                    <a:pt x="25" y="115"/>
                  </a:lnTo>
                  <a:lnTo>
                    <a:pt x="31"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1" name="Freeform 28"/>
            <p:cNvSpPr>
              <a:spLocks/>
            </p:cNvSpPr>
            <p:nvPr/>
          </p:nvSpPr>
          <p:spPr bwMode="auto">
            <a:xfrm>
              <a:off x="3117" y="1224"/>
              <a:ext cx="1835" cy="1840"/>
            </a:xfrm>
            <a:custGeom>
              <a:avLst/>
              <a:gdLst>
                <a:gd name="T0" fmla="*/ 1711 w 1835"/>
                <a:gd name="T1" fmla="*/ 431 h 1840"/>
                <a:gd name="T2" fmla="*/ 1770 w 1835"/>
                <a:gd name="T3" fmla="*/ 549 h 1840"/>
                <a:gd name="T4" fmla="*/ 1810 w 1835"/>
                <a:gd name="T5" fmla="*/ 678 h 1840"/>
                <a:gd name="T6" fmla="*/ 1833 w 1835"/>
                <a:gd name="T7" fmla="*/ 811 h 1840"/>
                <a:gd name="T8" fmla="*/ 1830 w 1835"/>
                <a:gd name="T9" fmla="*/ 971 h 1840"/>
                <a:gd name="T10" fmla="*/ 1797 w 1835"/>
                <a:gd name="T11" fmla="*/ 1149 h 1840"/>
                <a:gd name="T12" fmla="*/ 1731 w 1835"/>
                <a:gd name="T13" fmla="*/ 1319 h 1840"/>
                <a:gd name="T14" fmla="*/ 1636 w 1835"/>
                <a:gd name="T15" fmla="*/ 1472 h 1840"/>
                <a:gd name="T16" fmla="*/ 1514 w 1835"/>
                <a:gd name="T17" fmla="*/ 1608 h 1840"/>
                <a:gd name="T18" fmla="*/ 1372 w 1835"/>
                <a:gd name="T19" fmla="*/ 1716 h 1840"/>
                <a:gd name="T20" fmla="*/ 1210 w 1835"/>
                <a:gd name="T21" fmla="*/ 1793 h 1840"/>
                <a:gd name="T22" fmla="*/ 1029 w 1835"/>
                <a:gd name="T23" fmla="*/ 1836 h 1840"/>
                <a:gd name="T24" fmla="*/ 840 w 1835"/>
                <a:gd name="T25" fmla="*/ 1836 h 1840"/>
                <a:gd name="T26" fmla="*/ 657 w 1835"/>
                <a:gd name="T27" fmla="*/ 1797 h 1840"/>
                <a:gd name="T28" fmla="*/ 490 w 1835"/>
                <a:gd name="T29" fmla="*/ 1727 h 1840"/>
                <a:gd name="T30" fmla="*/ 341 w 1835"/>
                <a:gd name="T31" fmla="*/ 1628 h 1840"/>
                <a:gd name="T32" fmla="*/ 212 w 1835"/>
                <a:gd name="T33" fmla="*/ 1501 h 1840"/>
                <a:gd name="T34" fmla="*/ 113 w 1835"/>
                <a:gd name="T35" fmla="*/ 1352 h 1840"/>
                <a:gd name="T36" fmla="*/ 43 w 1835"/>
                <a:gd name="T37" fmla="*/ 1185 h 1840"/>
                <a:gd name="T38" fmla="*/ 4 w 1835"/>
                <a:gd name="T39" fmla="*/ 1003 h 1840"/>
                <a:gd name="T40" fmla="*/ 4 w 1835"/>
                <a:gd name="T41" fmla="*/ 813 h 1840"/>
                <a:gd name="T42" fmla="*/ 47 w 1835"/>
                <a:gd name="T43" fmla="*/ 632 h 1840"/>
                <a:gd name="T44" fmla="*/ 124 w 1835"/>
                <a:gd name="T45" fmla="*/ 468 h 1840"/>
                <a:gd name="T46" fmla="*/ 230 w 1835"/>
                <a:gd name="T47" fmla="*/ 323 h 1840"/>
                <a:gd name="T48" fmla="*/ 363 w 1835"/>
                <a:gd name="T49" fmla="*/ 203 h 1840"/>
                <a:gd name="T50" fmla="*/ 517 w 1835"/>
                <a:gd name="T51" fmla="*/ 106 h 1840"/>
                <a:gd name="T52" fmla="*/ 684 w 1835"/>
                <a:gd name="T53" fmla="*/ 39 h 1840"/>
                <a:gd name="T54" fmla="*/ 862 w 1835"/>
                <a:gd name="T55" fmla="*/ 5 h 1840"/>
                <a:gd name="T56" fmla="*/ 1009 w 1835"/>
                <a:gd name="T57" fmla="*/ 3 h 1840"/>
                <a:gd name="T58" fmla="*/ 1117 w 1835"/>
                <a:gd name="T59" fmla="*/ 16 h 1840"/>
                <a:gd name="T60" fmla="*/ 1221 w 1835"/>
                <a:gd name="T61" fmla="*/ 41 h 1840"/>
                <a:gd name="T62" fmla="*/ 1320 w 1835"/>
                <a:gd name="T63" fmla="*/ 79 h 1840"/>
                <a:gd name="T64" fmla="*/ 1413 w 1835"/>
                <a:gd name="T65" fmla="*/ 129 h 1840"/>
                <a:gd name="T66" fmla="*/ 1499 w 1835"/>
                <a:gd name="T67" fmla="*/ 188 h 1840"/>
                <a:gd name="T68" fmla="*/ 1575 w 1835"/>
                <a:gd name="T69" fmla="*/ 258 h 1840"/>
                <a:gd name="T70" fmla="*/ 1643 w 1835"/>
                <a:gd name="T71" fmla="*/ 33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5" h="1840">
                  <a:moveTo>
                    <a:pt x="1675" y="375"/>
                  </a:moveTo>
                  <a:lnTo>
                    <a:pt x="1711" y="431"/>
                  </a:lnTo>
                  <a:lnTo>
                    <a:pt x="1742" y="488"/>
                  </a:lnTo>
                  <a:lnTo>
                    <a:pt x="1770" y="549"/>
                  </a:lnTo>
                  <a:lnTo>
                    <a:pt x="1792" y="612"/>
                  </a:lnTo>
                  <a:lnTo>
                    <a:pt x="1810" y="678"/>
                  </a:lnTo>
                  <a:lnTo>
                    <a:pt x="1824" y="743"/>
                  </a:lnTo>
                  <a:lnTo>
                    <a:pt x="1833" y="811"/>
                  </a:lnTo>
                  <a:lnTo>
                    <a:pt x="1835" y="881"/>
                  </a:lnTo>
                  <a:lnTo>
                    <a:pt x="1830" y="971"/>
                  </a:lnTo>
                  <a:lnTo>
                    <a:pt x="1817" y="1061"/>
                  </a:lnTo>
                  <a:lnTo>
                    <a:pt x="1797" y="1149"/>
                  </a:lnTo>
                  <a:lnTo>
                    <a:pt x="1767" y="1235"/>
                  </a:lnTo>
                  <a:lnTo>
                    <a:pt x="1731" y="1319"/>
                  </a:lnTo>
                  <a:lnTo>
                    <a:pt x="1686" y="1398"/>
                  </a:lnTo>
                  <a:lnTo>
                    <a:pt x="1636" y="1472"/>
                  </a:lnTo>
                  <a:lnTo>
                    <a:pt x="1578" y="1542"/>
                  </a:lnTo>
                  <a:lnTo>
                    <a:pt x="1514" y="1608"/>
                  </a:lnTo>
                  <a:lnTo>
                    <a:pt x="1447" y="1664"/>
                  </a:lnTo>
                  <a:lnTo>
                    <a:pt x="1372" y="1716"/>
                  </a:lnTo>
                  <a:lnTo>
                    <a:pt x="1293" y="1759"/>
                  </a:lnTo>
                  <a:lnTo>
                    <a:pt x="1210" y="1793"/>
                  </a:lnTo>
                  <a:lnTo>
                    <a:pt x="1122" y="1820"/>
                  </a:lnTo>
                  <a:lnTo>
                    <a:pt x="1029" y="1836"/>
                  </a:lnTo>
                  <a:lnTo>
                    <a:pt x="934" y="1840"/>
                  </a:lnTo>
                  <a:lnTo>
                    <a:pt x="840" y="1836"/>
                  </a:lnTo>
                  <a:lnTo>
                    <a:pt x="745" y="1822"/>
                  </a:lnTo>
                  <a:lnTo>
                    <a:pt x="657" y="1797"/>
                  </a:lnTo>
                  <a:lnTo>
                    <a:pt x="571" y="1768"/>
                  </a:lnTo>
                  <a:lnTo>
                    <a:pt x="490" y="1727"/>
                  </a:lnTo>
                  <a:lnTo>
                    <a:pt x="411" y="1680"/>
                  </a:lnTo>
                  <a:lnTo>
                    <a:pt x="341" y="1628"/>
                  </a:lnTo>
                  <a:lnTo>
                    <a:pt x="273" y="1567"/>
                  </a:lnTo>
                  <a:lnTo>
                    <a:pt x="212" y="1501"/>
                  </a:lnTo>
                  <a:lnTo>
                    <a:pt x="160" y="1429"/>
                  </a:lnTo>
                  <a:lnTo>
                    <a:pt x="113" y="1352"/>
                  </a:lnTo>
                  <a:lnTo>
                    <a:pt x="72" y="1271"/>
                  </a:lnTo>
                  <a:lnTo>
                    <a:pt x="43" y="1185"/>
                  </a:lnTo>
                  <a:lnTo>
                    <a:pt x="18" y="1095"/>
                  </a:lnTo>
                  <a:lnTo>
                    <a:pt x="4" y="1003"/>
                  </a:lnTo>
                  <a:lnTo>
                    <a:pt x="0" y="908"/>
                  </a:lnTo>
                  <a:lnTo>
                    <a:pt x="4" y="813"/>
                  </a:lnTo>
                  <a:lnTo>
                    <a:pt x="20" y="720"/>
                  </a:lnTo>
                  <a:lnTo>
                    <a:pt x="47" y="632"/>
                  </a:lnTo>
                  <a:lnTo>
                    <a:pt x="81" y="549"/>
                  </a:lnTo>
                  <a:lnTo>
                    <a:pt x="124" y="468"/>
                  </a:lnTo>
                  <a:lnTo>
                    <a:pt x="174" y="393"/>
                  </a:lnTo>
                  <a:lnTo>
                    <a:pt x="230" y="323"/>
                  </a:lnTo>
                  <a:lnTo>
                    <a:pt x="293" y="260"/>
                  </a:lnTo>
                  <a:lnTo>
                    <a:pt x="363" y="203"/>
                  </a:lnTo>
                  <a:lnTo>
                    <a:pt x="438" y="152"/>
                  </a:lnTo>
                  <a:lnTo>
                    <a:pt x="517" y="106"/>
                  </a:lnTo>
                  <a:lnTo>
                    <a:pt x="598" y="70"/>
                  </a:lnTo>
                  <a:lnTo>
                    <a:pt x="684" y="39"/>
                  </a:lnTo>
                  <a:lnTo>
                    <a:pt x="772" y="18"/>
                  </a:lnTo>
                  <a:lnTo>
                    <a:pt x="862" y="5"/>
                  </a:lnTo>
                  <a:lnTo>
                    <a:pt x="952" y="0"/>
                  </a:lnTo>
                  <a:lnTo>
                    <a:pt x="1009" y="3"/>
                  </a:lnTo>
                  <a:lnTo>
                    <a:pt x="1063" y="7"/>
                  </a:lnTo>
                  <a:lnTo>
                    <a:pt x="1117" y="16"/>
                  </a:lnTo>
                  <a:lnTo>
                    <a:pt x="1169" y="27"/>
                  </a:lnTo>
                  <a:lnTo>
                    <a:pt x="1221" y="41"/>
                  </a:lnTo>
                  <a:lnTo>
                    <a:pt x="1271" y="59"/>
                  </a:lnTo>
                  <a:lnTo>
                    <a:pt x="1320" y="79"/>
                  </a:lnTo>
                  <a:lnTo>
                    <a:pt x="1368" y="102"/>
                  </a:lnTo>
                  <a:lnTo>
                    <a:pt x="1413" y="129"/>
                  </a:lnTo>
                  <a:lnTo>
                    <a:pt x="1456" y="158"/>
                  </a:lnTo>
                  <a:lnTo>
                    <a:pt x="1499" y="188"/>
                  </a:lnTo>
                  <a:lnTo>
                    <a:pt x="1537" y="222"/>
                  </a:lnTo>
                  <a:lnTo>
                    <a:pt x="1575" y="258"/>
                  </a:lnTo>
                  <a:lnTo>
                    <a:pt x="1612" y="294"/>
                  </a:lnTo>
                  <a:lnTo>
                    <a:pt x="1643" y="334"/>
                  </a:lnTo>
                  <a:lnTo>
                    <a:pt x="1675" y="37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2" name="Freeform 29"/>
            <p:cNvSpPr>
              <a:spLocks/>
            </p:cNvSpPr>
            <p:nvPr/>
          </p:nvSpPr>
          <p:spPr bwMode="auto">
            <a:xfrm>
              <a:off x="3191" y="1292"/>
              <a:ext cx="1691" cy="1700"/>
            </a:xfrm>
            <a:custGeom>
              <a:avLst/>
              <a:gdLst>
                <a:gd name="T0" fmla="*/ 1607 w 1691"/>
                <a:gd name="T1" fmla="*/ 452 h 1700"/>
                <a:gd name="T2" fmla="*/ 1648 w 1691"/>
                <a:gd name="T3" fmla="*/ 549 h 1700"/>
                <a:gd name="T4" fmla="*/ 1675 w 1691"/>
                <a:gd name="T5" fmla="*/ 650 h 1700"/>
                <a:gd name="T6" fmla="*/ 1689 w 1691"/>
                <a:gd name="T7" fmla="*/ 759 h 1700"/>
                <a:gd name="T8" fmla="*/ 1686 w 1691"/>
                <a:gd name="T9" fmla="*/ 896 h 1700"/>
                <a:gd name="T10" fmla="*/ 1655 w 1691"/>
                <a:gd name="T11" fmla="*/ 1061 h 1700"/>
                <a:gd name="T12" fmla="*/ 1594 w 1691"/>
                <a:gd name="T13" fmla="*/ 1217 h 1700"/>
                <a:gd name="T14" fmla="*/ 1506 w 1691"/>
                <a:gd name="T15" fmla="*/ 1359 h 1700"/>
                <a:gd name="T16" fmla="*/ 1395 w 1691"/>
                <a:gd name="T17" fmla="*/ 1483 h 1700"/>
                <a:gd name="T18" fmla="*/ 1264 w 1691"/>
                <a:gd name="T19" fmla="*/ 1585 h 1700"/>
                <a:gd name="T20" fmla="*/ 1113 w 1691"/>
                <a:gd name="T21" fmla="*/ 1657 h 1700"/>
                <a:gd name="T22" fmla="*/ 948 w 1691"/>
                <a:gd name="T23" fmla="*/ 1695 h 1700"/>
                <a:gd name="T24" fmla="*/ 772 w 1691"/>
                <a:gd name="T25" fmla="*/ 1695 h 1700"/>
                <a:gd name="T26" fmla="*/ 603 w 1691"/>
                <a:gd name="T27" fmla="*/ 1661 h 1700"/>
                <a:gd name="T28" fmla="*/ 450 w 1691"/>
                <a:gd name="T29" fmla="*/ 1596 h 1700"/>
                <a:gd name="T30" fmla="*/ 312 w 1691"/>
                <a:gd name="T31" fmla="*/ 1503 h 1700"/>
                <a:gd name="T32" fmla="*/ 197 w 1691"/>
                <a:gd name="T33" fmla="*/ 1386 h 1700"/>
                <a:gd name="T34" fmla="*/ 104 w 1691"/>
                <a:gd name="T35" fmla="*/ 1248 h 1700"/>
                <a:gd name="T36" fmla="*/ 39 w 1691"/>
                <a:gd name="T37" fmla="*/ 1095 h 1700"/>
                <a:gd name="T38" fmla="*/ 5 w 1691"/>
                <a:gd name="T39" fmla="*/ 928 h 1700"/>
                <a:gd name="T40" fmla="*/ 5 w 1691"/>
                <a:gd name="T41" fmla="*/ 752 h 1700"/>
                <a:gd name="T42" fmla="*/ 43 w 1691"/>
                <a:gd name="T43" fmla="*/ 585 h 1700"/>
                <a:gd name="T44" fmla="*/ 113 w 1691"/>
                <a:gd name="T45" fmla="*/ 433 h 1700"/>
                <a:gd name="T46" fmla="*/ 213 w 1691"/>
                <a:gd name="T47" fmla="*/ 300 h 1700"/>
                <a:gd name="T48" fmla="*/ 337 w 1691"/>
                <a:gd name="T49" fmla="*/ 187 h 1700"/>
                <a:gd name="T50" fmla="*/ 477 w 1691"/>
                <a:gd name="T51" fmla="*/ 99 h 1700"/>
                <a:gd name="T52" fmla="*/ 632 w 1691"/>
                <a:gd name="T53" fmla="*/ 36 h 1700"/>
                <a:gd name="T54" fmla="*/ 795 w 1691"/>
                <a:gd name="T55" fmla="*/ 5 h 1700"/>
                <a:gd name="T56" fmla="*/ 935 w 1691"/>
                <a:gd name="T57" fmla="*/ 2 h 1700"/>
                <a:gd name="T58" fmla="*/ 1043 w 1691"/>
                <a:gd name="T59" fmla="*/ 16 h 1700"/>
                <a:gd name="T60" fmla="*/ 1147 w 1691"/>
                <a:gd name="T61" fmla="*/ 45 h 1700"/>
                <a:gd name="T62" fmla="*/ 1244 w 1691"/>
                <a:gd name="T63" fmla="*/ 86 h 1700"/>
                <a:gd name="T64" fmla="*/ 1334 w 1691"/>
                <a:gd name="T65" fmla="*/ 140 h 1700"/>
                <a:gd name="T66" fmla="*/ 1418 w 1691"/>
                <a:gd name="T67" fmla="*/ 203 h 1700"/>
                <a:gd name="T68" fmla="*/ 1490 w 1691"/>
                <a:gd name="T69" fmla="*/ 278 h 1700"/>
                <a:gd name="T70" fmla="*/ 1556 w 1691"/>
                <a:gd name="T71" fmla="*/ 36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1" h="1700">
                  <a:moveTo>
                    <a:pt x="1583" y="406"/>
                  </a:moveTo>
                  <a:lnTo>
                    <a:pt x="1607" y="452"/>
                  </a:lnTo>
                  <a:lnTo>
                    <a:pt x="1630" y="499"/>
                  </a:lnTo>
                  <a:lnTo>
                    <a:pt x="1648" y="549"/>
                  </a:lnTo>
                  <a:lnTo>
                    <a:pt x="1664" y="598"/>
                  </a:lnTo>
                  <a:lnTo>
                    <a:pt x="1675" y="650"/>
                  </a:lnTo>
                  <a:lnTo>
                    <a:pt x="1684" y="704"/>
                  </a:lnTo>
                  <a:lnTo>
                    <a:pt x="1689" y="759"/>
                  </a:lnTo>
                  <a:lnTo>
                    <a:pt x="1691" y="813"/>
                  </a:lnTo>
                  <a:lnTo>
                    <a:pt x="1686" y="896"/>
                  </a:lnTo>
                  <a:lnTo>
                    <a:pt x="1675" y="980"/>
                  </a:lnTo>
                  <a:lnTo>
                    <a:pt x="1655" y="1061"/>
                  </a:lnTo>
                  <a:lnTo>
                    <a:pt x="1628" y="1140"/>
                  </a:lnTo>
                  <a:lnTo>
                    <a:pt x="1594" y="1217"/>
                  </a:lnTo>
                  <a:lnTo>
                    <a:pt x="1553" y="1289"/>
                  </a:lnTo>
                  <a:lnTo>
                    <a:pt x="1506" y="1359"/>
                  </a:lnTo>
                  <a:lnTo>
                    <a:pt x="1454" y="1424"/>
                  </a:lnTo>
                  <a:lnTo>
                    <a:pt x="1395" y="1483"/>
                  </a:lnTo>
                  <a:lnTo>
                    <a:pt x="1332" y="1537"/>
                  </a:lnTo>
                  <a:lnTo>
                    <a:pt x="1264" y="1585"/>
                  </a:lnTo>
                  <a:lnTo>
                    <a:pt x="1192" y="1623"/>
                  </a:lnTo>
                  <a:lnTo>
                    <a:pt x="1113" y="1657"/>
                  </a:lnTo>
                  <a:lnTo>
                    <a:pt x="1032" y="1679"/>
                  </a:lnTo>
                  <a:lnTo>
                    <a:pt x="948" y="1695"/>
                  </a:lnTo>
                  <a:lnTo>
                    <a:pt x="860" y="1700"/>
                  </a:lnTo>
                  <a:lnTo>
                    <a:pt x="772" y="1695"/>
                  </a:lnTo>
                  <a:lnTo>
                    <a:pt x="687" y="1682"/>
                  </a:lnTo>
                  <a:lnTo>
                    <a:pt x="603" y="1661"/>
                  </a:lnTo>
                  <a:lnTo>
                    <a:pt x="524" y="1632"/>
                  </a:lnTo>
                  <a:lnTo>
                    <a:pt x="450" y="1596"/>
                  </a:lnTo>
                  <a:lnTo>
                    <a:pt x="380" y="1553"/>
                  </a:lnTo>
                  <a:lnTo>
                    <a:pt x="312" y="1503"/>
                  </a:lnTo>
                  <a:lnTo>
                    <a:pt x="251" y="1447"/>
                  </a:lnTo>
                  <a:lnTo>
                    <a:pt x="197" y="1386"/>
                  </a:lnTo>
                  <a:lnTo>
                    <a:pt x="147" y="1321"/>
                  </a:lnTo>
                  <a:lnTo>
                    <a:pt x="104" y="1248"/>
                  </a:lnTo>
                  <a:lnTo>
                    <a:pt x="68" y="1174"/>
                  </a:lnTo>
                  <a:lnTo>
                    <a:pt x="39" y="1095"/>
                  </a:lnTo>
                  <a:lnTo>
                    <a:pt x="18" y="1014"/>
                  </a:lnTo>
                  <a:lnTo>
                    <a:pt x="5" y="928"/>
                  </a:lnTo>
                  <a:lnTo>
                    <a:pt x="0" y="840"/>
                  </a:lnTo>
                  <a:lnTo>
                    <a:pt x="5" y="752"/>
                  </a:lnTo>
                  <a:lnTo>
                    <a:pt x="21" y="666"/>
                  </a:lnTo>
                  <a:lnTo>
                    <a:pt x="43" y="585"/>
                  </a:lnTo>
                  <a:lnTo>
                    <a:pt x="75" y="508"/>
                  </a:lnTo>
                  <a:lnTo>
                    <a:pt x="113" y="433"/>
                  </a:lnTo>
                  <a:lnTo>
                    <a:pt x="161" y="366"/>
                  </a:lnTo>
                  <a:lnTo>
                    <a:pt x="213" y="300"/>
                  </a:lnTo>
                  <a:lnTo>
                    <a:pt x="271" y="242"/>
                  </a:lnTo>
                  <a:lnTo>
                    <a:pt x="337" y="187"/>
                  </a:lnTo>
                  <a:lnTo>
                    <a:pt x="404" y="140"/>
                  </a:lnTo>
                  <a:lnTo>
                    <a:pt x="477" y="99"/>
                  </a:lnTo>
                  <a:lnTo>
                    <a:pt x="553" y="63"/>
                  </a:lnTo>
                  <a:lnTo>
                    <a:pt x="632" y="36"/>
                  </a:lnTo>
                  <a:lnTo>
                    <a:pt x="711" y="16"/>
                  </a:lnTo>
                  <a:lnTo>
                    <a:pt x="795" y="5"/>
                  </a:lnTo>
                  <a:lnTo>
                    <a:pt x="878" y="0"/>
                  </a:lnTo>
                  <a:lnTo>
                    <a:pt x="935" y="2"/>
                  </a:lnTo>
                  <a:lnTo>
                    <a:pt x="989" y="7"/>
                  </a:lnTo>
                  <a:lnTo>
                    <a:pt x="1043" y="16"/>
                  </a:lnTo>
                  <a:lnTo>
                    <a:pt x="1095" y="29"/>
                  </a:lnTo>
                  <a:lnTo>
                    <a:pt x="1147" y="45"/>
                  </a:lnTo>
                  <a:lnTo>
                    <a:pt x="1197" y="63"/>
                  </a:lnTo>
                  <a:lnTo>
                    <a:pt x="1244" y="86"/>
                  </a:lnTo>
                  <a:lnTo>
                    <a:pt x="1289" y="111"/>
                  </a:lnTo>
                  <a:lnTo>
                    <a:pt x="1334" y="140"/>
                  </a:lnTo>
                  <a:lnTo>
                    <a:pt x="1377" y="172"/>
                  </a:lnTo>
                  <a:lnTo>
                    <a:pt x="1418" y="203"/>
                  </a:lnTo>
                  <a:lnTo>
                    <a:pt x="1454" y="239"/>
                  </a:lnTo>
                  <a:lnTo>
                    <a:pt x="1490" y="278"/>
                  </a:lnTo>
                  <a:lnTo>
                    <a:pt x="1524" y="318"/>
                  </a:lnTo>
                  <a:lnTo>
                    <a:pt x="1556" y="361"/>
                  </a:lnTo>
                  <a:lnTo>
                    <a:pt x="1583" y="406"/>
                  </a:lnTo>
                  <a:close/>
                </a:path>
              </a:pathLst>
            </a:custGeom>
            <a:gradFill>
              <a:gsLst>
                <a:gs pos="0">
                  <a:srgbClr val="FAB890"/>
                </a:gs>
                <a:gs pos="16000">
                  <a:srgbClr val="F89E6C"/>
                </a:gs>
                <a:gs pos="100000">
                  <a:srgbClr val="EB5B0B"/>
                </a:gs>
              </a:gsLst>
              <a:path path="circle">
                <a:fillToRect l="50000" t="50000" r="50000" b="50000"/>
              </a:path>
            </a:gra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3" name="Freeform 30"/>
            <p:cNvSpPr>
              <a:spLocks/>
            </p:cNvSpPr>
            <p:nvPr/>
          </p:nvSpPr>
          <p:spPr bwMode="auto">
            <a:xfrm>
              <a:off x="4356" y="1443"/>
              <a:ext cx="136" cy="120"/>
            </a:xfrm>
            <a:custGeom>
              <a:avLst/>
              <a:gdLst>
                <a:gd name="T0" fmla="*/ 108 w 136"/>
                <a:gd name="T1" fmla="*/ 36 h 120"/>
                <a:gd name="T2" fmla="*/ 106 w 136"/>
                <a:gd name="T3" fmla="*/ 30 h 120"/>
                <a:gd name="T4" fmla="*/ 97 w 136"/>
                <a:gd name="T5" fmla="*/ 18 h 120"/>
                <a:gd name="T6" fmla="*/ 84 w 136"/>
                <a:gd name="T7" fmla="*/ 5 h 120"/>
                <a:gd name="T8" fmla="*/ 66 w 136"/>
                <a:gd name="T9" fmla="*/ 0 h 120"/>
                <a:gd name="T10" fmla="*/ 54 w 136"/>
                <a:gd name="T11" fmla="*/ 0 h 120"/>
                <a:gd name="T12" fmla="*/ 43 w 136"/>
                <a:gd name="T13" fmla="*/ 0 h 120"/>
                <a:gd name="T14" fmla="*/ 29 w 136"/>
                <a:gd name="T15" fmla="*/ 0 h 120"/>
                <a:gd name="T16" fmla="*/ 18 w 136"/>
                <a:gd name="T17" fmla="*/ 0 h 120"/>
                <a:gd name="T18" fmla="*/ 9 w 136"/>
                <a:gd name="T19" fmla="*/ 5 h 120"/>
                <a:gd name="T20" fmla="*/ 2 w 136"/>
                <a:gd name="T21" fmla="*/ 9 h 120"/>
                <a:gd name="T22" fmla="*/ 0 w 136"/>
                <a:gd name="T23" fmla="*/ 16 h 120"/>
                <a:gd name="T24" fmla="*/ 5 w 136"/>
                <a:gd name="T25" fmla="*/ 27 h 120"/>
                <a:gd name="T26" fmla="*/ 16 w 136"/>
                <a:gd name="T27" fmla="*/ 52 h 120"/>
                <a:gd name="T28" fmla="*/ 27 w 136"/>
                <a:gd name="T29" fmla="*/ 73 h 120"/>
                <a:gd name="T30" fmla="*/ 38 w 136"/>
                <a:gd name="T31" fmla="*/ 91 h 120"/>
                <a:gd name="T32" fmla="*/ 57 w 136"/>
                <a:gd name="T33" fmla="*/ 104 h 120"/>
                <a:gd name="T34" fmla="*/ 70 w 136"/>
                <a:gd name="T35" fmla="*/ 111 h 120"/>
                <a:gd name="T36" fmla="*/ 86 w 136"/>
                <a:gd name="T37" fmla="*/ 118 h 120"/>
                <a:gd name="T38" fmla="*/ 104 w 136"/>
                <a:gd name="T39" fmla="*/ 120 h 120"/>
                <a:gd name="T40" fmla="*/ 120 w 136"/>
                <a:gd name="T41" fmla="*/ 118 h 120"/>
                <a:gd name="T42" fmla="*/ 133 w 136"/>
                <a:gd name="T43" fmla="*/ 111 h 120"/>
                <a:gd name="T44" fmla="*/ 136 w 136"/>
                <a:gd name="T45" fmla="*/ 95 h 120"/>
                <a:gd name="T46" fmla="*/ 129 w 136"/>
                <a:gd name="T47" fmla="*/ 73 h 120"/>
                <a:gd name="T48" fmla="*/ 108 w 136"/>
                <a:gd name="T4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20">
                  <a:moveTo>
                    <a:pt x="108" y="36"/>
                  </a:moveTo>
                  <a:lnTo>
                    <a:pt x="106" y="30"/>
                  </a:lnTo>
                  <a:lnTo>
                    <a:pt x="97" y="18"/>
                  </a:lnTo>
                  <a:lnTo>
                    <a:pt x="84" y="5"/>
                  </a:lnTo>
                  <a:lnTo>
                    <a:pt x="66" y="0"/>
                  </a:lnTo>
                  <a:lnTo>
                    <a:pt x="54" y="0"/>
                  </a:lnTo>
                  <a:lnTo>
                    <a:pt x="43" y="0"/>
                  </a:lnTo>
                  <a:lnTo>
                    <a:pt x="29" y="0"/>
                  </a:lnTo>
                  <a:lnTo>
                    <a:pt x="18" y="0"/>
                  </a:lnTo>
                  <a:lnTo>
                    <a:pt x="9" y="5"/>
                  </a:lnTo>
                  <a:lnTo>
                    <a:pt x="2" y="9"/>
                  </a:lnTo>
                  <a:lnTo>
                    <a:pt x="0" y="16"/>
                  </a:lnTo>
                  <a:lnTo>
                    <a:pt x="5" y="27"/>
                  </a:lnTo>
                  <a:lnTo>
                    <a:pt x="16" y="52"/>
                  </a:lnTo>
                  <a:lnTo>
                    <a:pt x="27" y="73"/>
                  </a:lnTo>
                  <a:lnTo>
                    <a:pt x="38" y="91"/>
                  </a:lnTo>
                  <a:lnTo>
                    <a:pt x="57" y="104"/>
                  </a:lnTo>
                  <a:lnTo>
                    <a:pt x="70" y="111"/>
                  </a:lnTo>
                  <a:lnTo>
                    <a:pt x="86" y="118"/>
                  </a:lnTo>
                  <a:lnTo>
                    <a:pt x="104" y="120"/>
                  </a:lnTo>
                  <a:lnTo>
                    <a:pt x="120" y="118"/>
                  </a:lnTo>
                  <a:lnTo>
                    <a:pt x="133" y="111"/>
                  </a:lnTo>
                  <a:lnTo>
                    <a:pt x="136" y="95"/>
                  </a:lnTo>
                  <a:lnTo>
                    <a:pt x="129" y="73"/>
                  </a:lnTo>
                  <a:lnTo>
                    <a:pt x="108" y="3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4" name="Freeform 31"/>
            <p:cNvSpPr>
              <a:spLocks/>
            </p:cNvSpPr>
            <p:nvPr/>
          </p:nvSpPr>
          <p:spPr bwMode="auto">
            <a:xfrm>
              <a:off x="4266" y="1371"/>
              <a:ext cx="117" cy="88"/>
            </a:xfrm>
            <a:custGeom>
              <a:avLst/>
              <a:gdLst>
                <a:gd name="T0" fmla="*/ 117 w 117"/>
                <a:gd name="T1" fmla="*/ 88 h 88"/>
                <a:gd name="T2" fmla="*/ 115 w 117"/>
                <a:gd name="T3" fmla="*/ 84 h 88"/>
                <a:gd name="T4" fmla="*/ 106 w 117"/>
                <a:gd name="T5" fmla="*/ 75 h 88"/>
                <a:gd name="T6" fmla="*/ 95 w 117"/>
                <a:gd name="T7" fmla="*/ 61 h 88"/>
                <a:gd name="T8" fmla="*/ 79 w 117"/>
                <a:gd name="T9" fmla="*/ 43 h 88"/>
                <a:gd name="T10" fmla="*/ 61 w 117"/>
                <a:gd name="T11" fmla="*/ 27 h 88"/>
                <a:gd name="T12" fmla="*/ 40 w 117"/>
                <a:gd name="T13" fmla="*/ 14 h 88"/>
                <a:gd name="T14" fmla="*/ 20 w 117"/>
                <a:gd name="T15" fmla="*/ 5 h 88"/>
                <a:gd name="T16" fmla="*/ 0 w 117"/>
                <a:gd name="T17" fmla="*/ 0 h 88"/>
                <a:gd name="T18" fmla="*/ 4 w 117"/>
                <a:gd name="T19" fmla="*/ 0 h 88"/>
                <a:gd name="T20" fmla="*/ 18 w 117"/>
                <a:gd name="T21" fmla="*/ 2 h 88"/>
                <a:gd name="T22" fmla="*/ 36 w 117"/>
                <a:gd name="T23" fmla="*/ 7 h 88"/>
                <a:gd name="T24" fmla="*/ 58 w 117"/>
                <a:gd name="T25" fmla="*/ 14 h 88"/>
                <a:gd name="T26" fmla="*/ 81 w 117"/>
                <a:gd name="T27" fmla="*/ 25 h 88"/>
                <a:gd name="T28" fmla="*/ 99 w 117"/>
                <a:gd name="T29" fmla="*/ 41 h 88"/>
                <a:gd name="T30" fmla="*/ 113 w 117"/>
                <a:gd name="T31" fmla="*/ 61 h 88"/>
                <a:gd name="T32" fmla="*/ 117 w 117"/>
                <a:gd name="T3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8">
                  <a:moveTo>
                    <a:pt x="117" y="88"/>
                  </a:moveTo>
                  <a:lnTo>
                    <a:pt x="115" y="84"/>
                  </a:lnTo>
                  <a:lnTo>
                    <a:pt x="106" y="75"/>
                  </a:lnTo>
                  <a:lnTo>
                    <a:pt x="95" y="61"/>
                  </a:lnTo>
                  <a:lnTo>
                    <a:pt x="79" y="43"/>
                  </a:lnTo>
                  <a:lnTo>
                    <a:pt x="61" y="27"/>
                  </a:lnTo>
                  <a:lnTo>
                    <a:pt x="40" y="14"/>
                  </a:lnTo>
                  <a:lnTo>
                    <a:pt x="20" y="5"/>
                  </a:lnTo>
                  <a:lnTo>
                    <a:pt x="0" y="0"/>
                  </a:lnTo>
                  <a:lnTo>
                    <a:pt x="4" y="0"/>
                  </a:lnTo>
                  <a:lnTo>
                    <a:pt x="18" y="2"/>
                  </a:lnTo>
                  <a:lnTo>
                    <a:pt x="36" y="7"/>
                  </a:lnTo>
                  <a:lnTo>
                    <a:pt x="58" y="14"/>
                  </a:lnTo>
                  <a:lnTo>
                    <a:pt x="81" y="25"/>
                  </a:lnTo>
                  <a:lnTo>
                    <a:pt x="99" y="41"/>
                  </a:lnTo>
                  <a:lnTo>
                    <a:pt x="113" y="61"/>
                  </a:lnTo>
                  <a:lnTo>
                    <a:pt x="117" y="88"/>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5" name="Freeform 32"/>
            <p:cNvSpPr>
              <a:spLocks/>
            </p:cNvSpPr>
            <p:nvPr/>
          </p:nvSpPr>
          <p:spPr bwMode="auto">
            <a:xfrm>
              <a:off x="4451" y="1504"/>
              <a:ext cx="147" cy="81"/>
            </a:xfrm>
            <a:custGeom>
              <a:avLst/>
              <a:gdLst>
                <a:gd name="T0" fmla="*/ 36 w 147"/>
                <a:gd name="T1" fmla="*/ 23 h 81"/>
                <a:gd name="T2" fmla="*/ 38 w 147"/>
                <a:gd name="T3" fmla="*/ 23 h 81"/>
                <a:gd name="T4" fmla="*/ 47 w 147"/>
                <a:gd name="T5" fmla="*/ 21 h 81"/>
                <a:gd name="T6" fmla="*/ 61 w 147"/>
                <a:gd name="T7" fmla="*/ 23 h 81"/>
                <a:gd name="T8" fmla="*/ 79 w 147"/>
                <a:gd name="T9" fmla="*/ 25 h 81"/>
                <a:gd name="T10" fmla="*/ 95 w 147"/>
                <a:gd name="T11" fmla="*/ 30 h 81"/>
                <a:gd name="T12" fmla="*/ 115 w 147"/>
                <a:gd name="T13" fmla="*/ 41 h 81"/>
                <a:gd name="T14" fmla="*/ 131 w 147"/>
                <a:gd name="T15" fmla="*/ 57 h 81"/>
                <a:gd name="T16" fmla="*/ 147 w 147"/>
                <a:gd name="T17" fmla="*/ 81 h 81"/>
                <a:gd name="T18" fmla="*/ 144 w 147"/>
                <a:gd name="T19" fmla="*/ 77 h 81"/>
                <a:gd name="T20" fmla="*/ 138 w 147"/>
                <a:gd name="T21" fmla="*/ 66 h 81"/>
                <a:gd name="T22" fmla="*/ 126 w 147"/>
                <a:gd name="T23" fmla="*/ 52 h 81"/>
                <a:gd name="T24" fmla="*/ 110 w 147"/>
                <a:gd name="T25" fmla="*/ 34 h 81"/>
                <a:gd name="T26" fmla="*/ 90 w 147"/>
                <a:gd name="T27" fmla="*/ 18 h 81"/>
                <a:gd name="T28" fmla="*/ 65 w 147"/>
                <a:gd name="T29" fmla="*/ 7 h 81"/>
                <a:gd name="T30" fmla="*/ 36 w 147"/>
                <a:gd name="T31" fmla="*/ 0 h 81"/>
                <a:gd name="T32" fmla="*/ 0 w 147"/>
                <a:gd name="T33" fmla="*/ 0 h 81"/>
                <a:gd name="T34" fmla="*/ 36 w 147"/>
                <a:gd name="T35"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1">
                  <a:moveTo>
                    <a:pt x="36" y="23"/>
                  </a:moveTo>
                  <a:lnTo>
                    <a:pt x="38" y="23"/>
                  </a:lnTo>
                  <a:lnTo>
                    <a:pt x="47" y="21"/>
                  </a:lnTo>
                  <a:lnTo>
                    <a:pt x="61" y="23"/>
                  </a:lnTo>
                  <a:lnTo>
                    <a:pt x="79" y="25"/>
                  </a:lnTo>
                  <a:lnTo>
                    <a:pt x="95" y="30"/>
                  </a:lnTo>
                  <a:lnTo>
                    <a:pt x="115" y="41"/>
                  </a:lnTo>
                  <a:lnTo>
                    <a:pt x="131" y="57"/>
                  </a:lnTo>
                  <a:lnTo>
                    <a:pt x="147" y="81"/>
                  </a:lnTo>
                  <a:lnTo>
                    <a:pt x="144" y="77"/>
                  </a:lnTo>
                  <a:lnTo>
                    <a:pt x="138" y="66"/>
                  </a:lnTo>
                  <a:lnTo>
                    <a:pt x="126" y="52"/>
                  </a:lnTo>
                  <a:lnTo>
                    <a:pt x="110" y="34"/>
                  </a:lnTo>
                  <a:lnTo>
                    <a:pt x="90" y="18"/>
                  </a:lnTo>
                  <a:lnTo>
                    <a:pt x="65" y="7"/>
                  </a:lnTo>
                  <a:lnTo>
                    <a:pt x="36" y="0"/>
                  </a:lnTo>
                  <a:lnTo>
                    <a:pt x="0" y="0"/>
                  </a:lnTo>
                  <a:lnTo>
                    <a:pt x="36" y="2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6" name="Freeform 33"/>
            <p:cNvSpPr>
              <a:spLocks/>
            </p:cNvSpPr>
            <p:nvPr/>
          </p:nvSpPr>
          <p:spPr bwMode="auto">
            <a:xfrm>
              <a:off x="4349" y="1520"/>
              <a:ext cx="115" cy="88"/>
            </a:xfrm>
            <a:custGeom>
              <a:avLst/>
              <a:gdLst>
                <a:gd name="T0" fmla="*/ 5 w 115"/>
                <a:gd name="T1" fmla="*/ 0 h 88"/>
                <a:gd name="T2" fmla="*/ 0 w 115"/>
                <a:gd name="T3" fmla="*/ 2 h 88"/>
                <a:gd name="T4" fmla="*/ 5 w 115"/>
                <a:gd name="T5" fmla="*/ 5 h 88"/>
                <a:gd name="T6" fmla="*/ 18 w 115"/>
                <a:gd name="T7" fmla="*/ 9 h 88"/>
                <a:gd name="T8" fmla="*/ 36 w 115"/>
                <a:gd name="T9" fmla="*/ 16 h 88"/>
                <a:gd name="T10" fmla="*/ 57 w 115"/>
                <a:gd name="T11" fmla="*/ 27 h 88"/>
                <a:gd name="T12" fmla="*/ 79 w 115"/>
                <a:gd name="T13" fmla="*/ 43 h 88"/>
                <a:gd name="T14" fmla="*/ 100 w 115"/>
                <a:gd name="T15" fmla="*/ 63 h 88"/>
                <a:gd name="T16" fmla="*/ 115 w 115"/>
                <a:gd name="T17" fmla="*/ 88 h 88"/>
                <a:gd name="T18" fmla="*/ 113 w 115"/>
                <a:gd name="T19" fmla="*/ 84 h 88"/>
                <a:gd name="T20" fmla="*/ 109 w 115"/>
                <a:gd name="T21" fmla="*/ 72 h 88"/>
                <a:gd name="T22" fmla="*/ 100 w 115"/>
                <a:gd name="T23" fmla="*/ 59 h 88"/>
                <a:gd name="T24" fmla="*/ 88 w 115"/>
                <a:gd name="T25" fmla="*/ 41 h 88"/>
                <a:gd name="T26" fmla="*/ 73 w 115"/>
                <a:gd name="T27" fmla="*/ 25 h 88"/>
                <a:gd name="T28" fmla="*/ 54 w 115"/>
                <a:gd name="T29" fmla="*/ 9 h 88"/>
                <a:gd name="T30" fmla="*/ 32 w 115"/>
                <a:gd name="T31" fmla="*/ 2 h 88"/>
                <a:gd name="T32" fmla="*/ 5 w 115"/>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88">
                  <a:moveTo>
                    <a:pt x="5" y="0"/>
                  </a:moveTo>
                  <a:lnTo>
                    <a:pt x="0" y="2"/>
                  </a:lnTo>
                  <a:lnTo>
                    <a:pt x="5" y="5"/>
                  </a:lnTo>
                  <a:lnTo>
                    <a:pt x="18" y="9"/>
                  </a:lnTo>
                  <a:lnTo>
                    <a:pt x="36" y="16"/>
                  </a:lnTo>
                  <a:lnTo>
                    <a:pt x="57" y="27"/>
                  </a:lnTo>
                  <a:lnTo>
                    <a:pt x="79" y="43"/>
                  </a:lnTo>
                  <a:lnTo>
                    <a:pt x="100" y="63"/>
                  </a:lnTo>
                  <a:lnTo>
                    <a:pt x="115" y="88"/>
                  </a:lnTo>
                  <a:lnTo>
                    <a:pt x="113" y="84"/>
                  </a:lnTo>
                  <a:lnTo>
                    <a:pt x="109" y="72"/>
                  </a:lnTo>
                  <a:lnTo>
                    <a:pt x="100" y="59"/>
                  </a:lnTo>
                  <a:lnTo>
                    <a:pt x="88" y="41"/>
                  </a:lnTo>
                  <a:lnTo>
                    <a:pt x="73" y="25"/>
                  </a:lnTo>
                  <a:lnTo>
                    <a:pt x="54" y="9"/>
                  </a:lnTo>
                  <a:lnTo>
                    <a:pt x="32" y="2"/>
                  </a:lnTo>
                  <a:lnTo>
                    <a:pt x="5"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7" name="Freeform 34"/>
            <p:cNvSpPr>
              <a:spLocks/>
            </p:cNvSpPr>
            <p:nvPr/>
          </p:nvSpPr>
          <p:spPr bwMode="auto">
            <a:xfrm>
              <a:off x="4139" y="1423"/>
              <a:ext cx="30" cy="29"/>
            </a:xfrm>
            <a:custGeom>
              <a:avLst/>
              <a:gdLst>
                <a:gd name="T0" fmla="*/ 30 w 30"/>
                <a:gd name="T1" fmla="*/ 16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6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6"/>
                  </a:moveTo>
                  <a:lnTo>
                    <a:pt x="27" y="20"/>
                  </a:lnTo>
                  <a:lnTo>
                    <a:pt x="25" y="25"/>
                  </a:lnTo>
                  <a:lnTo>
                    <a:pt x="21" y="27"/>
                  </a:lnTo>
                  <a:lnTo>
                    <a:pt x="16" y="29"/>
                  </a:lnTo>
                  <a:lnTo>
                    <a:pt x="9" y="27"/>
                  </a:lnTo>
                  <a:lnTo>
                    <a:pt x="5" y="25"/>
                  </a:lnTo>
                  <a:lnTo>
                    <a:pt x="3" y="20"/>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8" name="Freeform 35"/>
            <p:cNvSpPr>
              <a:spLocks/>
            </p:cNvSpPr>
            <p:nvPr/>
          </p:nvSpPr>
          <p:spPr bwMode="auto">
            <a:xfrm>
              <a:off x="4008" y="1378"/>
              <a:ext cx="30" cy="31"/>
            </a:xfrm>
            <a:custGeom>
              <a:avLst/>
              <a:gdLst>
                <a:gd name="T0" fmla="*/ 30 w 30"/>
                <a:gd name="T1" fmla="*/ 16 h 31"/>
                <a:gd name="T2" fmla="*/ 28 w 30"/>
                <a:gd name="T3" fmla="*/ 22 h 31"/>
                <a:gd name="T4" fmla="*/ 25 w 30"/>
                <a:gd name="T5" fmla="*/ 27 h 31"/>
                <a:gd name="T6" fmla="*/ 21 w 30"/>
                <a:gd name="T7" fmla="*/ 29 h 31"/>
                <a:gd name="T8" fmla="*/ 14 w 30"/>
                <a:gd name="T9" fmla="*/ 31 h 31"/>
                <a:gd name="T10" fmla="*/ 7 w 30"/>
                <a:gd name="T11" fmla="*/ 29 h 31"/>
                <a:gd name="T12" fmla="*/ 5 w 30"/>
                <a:gd name="T13" fmla="*/ 27 h 31"/>
                <a:gd name="T14" fmla="*/ 0 w 30"/>
                <a:gd name="T15" fmla="*/ 22 h 31"/>
                <a:gd name="T16" fmla="*/ 0 w 30"/>
                <a:gd name="T17" fmla="*/ 16 h 31"/>
                <a:gd name="T18" fmla="*/ 0 w 30"/>
                <a:gd name="T19" fmla="*/ 9 h 31"/>
                <a:gd name="T20" fmla="*/ 5 w 30"/>
                <a:gd name="T21" fmla="*/ 4 h 31"/>
                <a:gd name="T22" fmla="*/ 7 w 30"/>
                <a:gd name="T23" fmla="*/ 2 h 31"/>
                <a:gd name="T24" fmla="*/ 14 w 30"/>
                <a:gd name="T25" fmla="*/ 0 h 31"/>
                <a:gd name="T26" fmla="*/ 21 w 30"/>
                <a:gd name="T27" fmla="*/ 2 h 31"/>
                <a:gd name="T28" fmla="*/ 25 w 30"/>
                <a:gd name="T29" fmla="*/ 4 h 31"/>
                <a:gd name="T30" fmla="*/ 28 w 30"/>
                <a:gd name="T31" fmla="*/ 9 h 31"/>
                <a:gd name="T32" fmla="*/ 30 w 30"/>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6"/>
                  </a:moveTo>
                  <a:lnTo>
                    <a:pt x="28" y="22"/>
                  </a:lnTo>
                  <a:lnTo>
                    <a:pt x="25" y="27"/>
                  </a:lnTo>
                  <a:lnTo>
                    <a:pt x="21" y="29"/>
                  </a:lnTo>
                  <a:lnTo>
                    <a:pt x="14" y="31"/>
                  </a:lnTo>
                  <a:lnTo>
                    <a:pt x="7" y="29"/>
                  </a:lnTo>
                  <a:lnTo>
                    <a:pt x="5" y="27"/>
                  </a:lnTo>
                  <a:lnTo>
                    <a:pt x="0" y="22"/>
                  </a:lnTo>
                  <a:lnTo>
                    <a:pt x="0" y="16"/>
                  </a:lnTo>
                  <a:lnTo>
                    <a:pt x="0" y="9"/>
                  </a:lnTo>
                  <a:lnTo>
                    <a:pt x="5" y="4"/>
                  </a:lnTo>
                  <a:lnTo>
                    <a:pt x="7" y="2"/>
                  </a:lnTo>
                  <a:lnTo>
                    <a:pt x="14" y="0"/>
                  </a:lnTo>
                  <a:lnTo>
                    <a:pt x="21" y="2"/>
                  </a:lnTo>
                  <a:lnTo>
                    <a:pt x="25" y="4"/>
                  </a:lnTo>
                  <a:lnTo>
                    <a:pt x="28"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69" name="Freeform 36"/>
            <p:cNvSpPr>
              <a:spLocks/>
            </p:cNvSpPr>
            <p:nvPr/>
          </p:nvSpPr>
          <p:spPr bwMode="auto">
            <a:xfrm>
              <a:off x="4067" y="1446"/>
              <a:ext cx="30" cy="29"/>
            </a:xfrm>
            <a:custGeom>
              <a:avLst/>
              <a:gdLst>
                <a:gd name="T0" fmla="*/ 30 w 30"/>
                <a:gd name="T1" fmla="*/ 13 h 29"/>
                <a:gd name="T2" fmla="*/ 27 w 30"/>
                <a:gd name="T3" fmla="*/ 20 h 29"/>
                <a:gd name="T4" fmla="*/ 25 w 30"/>
                <a:gd name="T5" fmla="*/ 24 h 29"/>
                <a:gd name="T6" fmla="*/ 20 w 30"/>
                <a:gd name="T7" fmla="*/ 27 h 29"/>
                <a:gd name="T8" fmla="*/ 14 w 30"/>
                <a:gd name="T9" fmla="*/ 29 h 29"/>
                <a:gd name="T10" fmla="*/ 9 w 30"/>
                <a:gd name="T11" fmla="*/ 27 h 29"/>
                <a:gd name="T12" fmla="*/ 5 w 30"/>
                <a:gd name="T13" fmla="*/ 24 h 29"/>
                <a:gd name="T14" fmla="*/ 2 w 30"/>
                <a:gd name="T15" fmla="*/ 20 h 29"/>
                <a:gd name="T16" fmla="*/ 0 w 30"/>
                <a:gd name="T17" fmla="*/ 13 h 29"/>
                <a:gd name="T18" fmla="*/ 2 w 30"/>
                <a:gd name="T19" fmla="*/ 9 h 29"/>
                <a:gd name="T20" fmla="*/ 5 w 30"/>
                <a:gd name="T21" fmla="*/ 4 h 29"/>
                <a:gd name="T22" fmla="*/ 9 w 30"/>
                <a:gd name="T23" fmla="*/ 2 h 29"/>
                <a:gd name="T24" fmla="*/ 14 w 30"/>
                <a:gd name="T25" fmla="*/ 0 h 29"/>
                <a:gd name="T26" fmla="*/ 20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4"/>
                  </a:lnTo>
                  <a:lnTo>
                    <a:pt x="20" y="27"/>
                  </a:lnTo>
                  <a:lnTo>
                    <a:pt x="14" y="29"/>
                  </a:lnTo>
                  <a:lnTo>
                    <a:pt x="9" y="27"/>
                  </a:lnTo>
                  <a:lnTo>
                    <a:pt x="5" y="24"/>
                  </a:lnTo>
                  <a:lnTo>
                    <a:pt x="2" y="20"/>
                  </a:lnTo>
                  <a:lnTo>
                    <a:pt x="0" y="13"/>
                  </a:lnTo>
                  <a:lnTo>
                    <a:pt x="2" y="9"/>
                  </a:lnTo>
                  <a:lnTo>
                    <a:pt x="5" y="4"/>
                  </a:lnTo>
                  <a:lnTo>
                    <a:pt x="9" y="2"/>
                  </a:lnTo>
                  <a:lnTo>
                    <a:pt x="14" y="0"/>
                  </a:lnTo>
                  <a:lnTo>
                    <a:pt x="20"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0" name="Freeform 37"/>
            <p:cNvSpPr>
              <a:spLocks/>
            </p:cNvSpPr>
            <p:nvPr/>
          </p:nvSpPr>
          <p:spPr bwMode="auto">
            <a:xfrm>
              <a:off x="3808" y="1459"/>
              <a:ext cx="29" cy="29"/>
            </a:xfrm>
            <a:custGeom>
              <a:avLst/>
              <a:gdLst>
                <a:gd name="T0" fmla="*/ 29 w 29"/>
                <a:gd name="T1" fmla="*/ 16 h 29"/>
                <a:gd name="T2" fmla="*/ 27 w 29"/>
                <a:gd name="T3" fmla="*/ 23 h 29"/>
                <a:gd name="T4" fmla="*/ 24 w 29"/>
                <a:gd name="T5" fmla="*/ 25 h 29"/>
                <a:gd name="T6" fmla="*/ 20 w 29"/>
                <a:gd name="T7" fmla="*/ 29 h 29"/>
                <a:gd name="T8" fmla="*/ 15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5 h 29"/>
                <a:gd name="T22" fmla="*/ 9 w 29"/>
                <a:gd name="T23" fmla="*/ 2 h 29"/>
                <a:gd name="T24" fmla="*/ 15 w 29"/>
                <a:gd name="T25" fmla="*/ 0 h 29"/>
                <a:gd name="T26" fmla="*/ 20 w 29"/>
                <a:gd name="T27" fmla="*/ 2 h 29"/>
                <a:gd name="T28" fmla="*/ 24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4" y="25"/>
                  </a:lnTo>
                  <a:lnTo>
                    <a:pt x="20" y="29"/>
                  </a:lnTo>
                  <a:lnTo>
                    <a:pt x="15" y="29"/>
                  </a:lnTo>
                  <a:lnTo>
                    <a:pt x="9" y="29"/>
                  </a:lnTo>
                  <a:lnTo>
                    <a:pt x="4" y="25"/>
                  </a:lnTo>
                  <a:lnTo>
                    <a:pt x="2" y="23"/>
                  </a:lnTo>
                  <a:lnTo>
                    <a:pt x="0" y="16"/>
                  </a:lnTo>
                  <a:lnTo>
                    <a:pt x="2" y="9"/>
                  </a:lnTo>
                  <a:lnTo>
                    <a:pt x="4" y="5"/>
                  </a:lnTo>
                  <a:lnTo>
                    <a:pt x="9" y="2"/>
                  </a:lnTo>
                  <a:lnTo>
                    <a:pt x="15" y="0"/>
                  </a:lnTo>
                  <a:lnTo>
                    <a:pt x="20" y="2"/>
                  </a:lnTo>
                  <a:lnTo>
                    <a:pt x="24"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1" name="Freeform 38"/>
            <p:cNvSpPr>
              <a:spLocks/>
            </p:cNvSpPr>
            <p:nvPr/>
          </p:nvSpPr>
          <p:spPr bwMode="auto">
            <a:xfrm>
              <a:off x="3889" y="1335"/>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2" name="Freeform 39"/>
            <p:cNvSpPr>
              <a:spLocks/>
            </p:cNvSpPr>
            <p:nvPr/>
          </p:nvSpPr>
          <p:spPr bwMode="auto">
            <a:xfrm>
              <a:off x="405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3" name="Freeform 40"/>
            <p:cNvSpPr>
              <a:spLocks/>
            </p:cNvSpPr>
            <p:nvPr/>
          </p:nvSpPr>
          <p:spPr bwMode="auto">
            <a:xfrm>
              <a:off x="4191" y="1335"/>
              <a:ext cx="30" cy="29"/>
            </a:xfrm>
            <a:custGeom>
              <a:avLst/>
              <a:gdLst>
                <a:gd name="T0" fmla="*/ 30 w 30"/>
                <a:gd name="T1" fmla="*/ 13 h 29"/>
                <a:gd name="T2" fmla="*/ 27 w 30"/>
                <a:gd name="T3" fmla="*/ 20 h 29"/>
                <a:gd name="T4" fmla="*/ 25 w 30"/>
                <a:gd name="T5" fmla="*/ 25 h 29"/>
                <a:gd name="T6" fmla="*/ 21 w 30"/>
                <a:gd name="T7" fmla="*/ 27 h 29"/>
                <a:gd name="T8" fmla="*/ 16 w 30"/>
                <a:gd name="T9" fmla="*/ 29 h 29"/>
                <a:gd name="T10" fmla="*/ 9 w 30"/>
                <a:gd name="T11" fmla="*/ 27 h 29"/>
                <a:gd name="T12" fmla="*/ 5 w 30"/>
                <a:gd name="T13" fmla="*/ 25 h 29"/>
                <a:gd name="T14" fmla="*/ 3 w 30"/>
                <a:gd name="T15" fmla="*/ 20 h 29"/>
                <a:gd name="T16" fmla="*/ 0 w 30"/>
                <a:gd name="T17" fmla="*/ 13 h 29"/>
                <a:gd name="T18" fmla="*/ 3 w 30"/>
                <a:gd name="T19" fmla="*/ 9 h 29"/>
                <a:gd name="T20" fmla="*/ 5 w 30"/>
                <a:gd name="T21" fmla="*/ 4 h 29"/>
                <a:gd name="T22" fmla="*/ 9 w 30"/>
                <a:gd name="T23" fmla="*/ 2 h 29"/>
                <a:gd name="T24" fmla="*/ 16 w 30"/>
                <a:gd name="T25" fmla="*/ 0 h 29"/>
                <a:gd name="T26" fmla="*/ 21 w 30"/>
                <a:gd name="T27" fmla="*/ 2 h 29"/>
                <a:gd name="T28" fmla="*/ 25 w 30"/>
                <a:gd name="T29" fmla="*/ 4 h 29"/>
                <a:gd name="T30" fmla="*/ 27 w 30"/>
                <a:gd name="T31" fmla="*/ 9 h 29"/>
                <a:gd name="T32" fmla="*/ 30 w 30"/>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30" y="13"/>
                  </a:moveTo>
                  <a:lnTo>
                    <a:pt x="27" y="20"/>
                  </a:lnTo>
                  <a:lnTo>
                    <a:pt x="25" y="25"/>
                  </a:lnTo>
                  <a:lnTo>
                    <a:pt x="21" y="27"/>
                  </a:lnTo>
                  <a:lnTo>
                    <a:pt x="16" y="29"/>
                  </a:lnTo>
                  <a:lnTo>
                    <a:pt x="9" y="27"/>
                  </a:lnTo>
                  <a:lnTo>
                    <a:pt x="5" y="25"/>
                  </a:lnTo>
                  <a:lnTo>
                    <a:pt x="3" y="20"/>
                  </a:lnTo>
                  <a:lnTo>
                    <a:pt x="0" y="13"/>
                  </a:lnTo>
                  <a:lnTo>
                    <a:pt x="3" y="9"/>
                  </a:lnTo>
                  <a:lnTo>
                    <a:pt x="5" y="4"/>
                  </a:lnTo>
                  <a:lnTo>
                    <a:pt x="9" y="2"/>
                  </a:lnTo>
                  <a:lnTo>
                    <a:pt x="16" y="0"/>
                  </a:lnTo>
                  <a:lnTo>
                    <a:pt x="21" y="2"/>
                  </a:lnTo>
                  <a:lnTo>
                    <a:pt x="25" y="4"/>
                  </a:lnTo>
                  <a:lnTo>
                    <a:pt x="27" y="9"/>
                  </a:lnTo>
                  <a:lnTo>
                    <a:pt x="30"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4" name="Freeform 41"/>
            <p:cNvSpPr>
              <a:spLocks/>
            </p:cNvSpPr>
            <p:nvPr/>
          </p:nvSpPr>
          <p:spPr bwMode="auto">
            <a:xfrm>
              <a:off x="3320" y="2391"/>
              <a:ext cx="32" cy="32"/>
            </a:xfrm>
            <a:custGeom>
              <a:avLst/>
              <a:gdLst>
                <a:gd name="T0" fmla="*/ 32 w 32"/>
                <a:gd name="T1" fmla="*/ 16 h 32"/>
                <a:gd name="T2" fmla="*/ 29 w 32"/>
                <a:gd name="T3" fmla="*/ 23 h 32"/>
                <a:gd name="T4" fmla="*/ 27 w 32"/>
                <a:gd name="T5" fmla="*/ 27 h 32"/>
                <a:gd name="T6" fmla="*/ 23 w 32"/>
                <a:gd name="T7" fmla="*/ 30 h 32"/>
                <a:gd name="T8" fmla="*/ 16 w 32"/>
                <a:gd name="T9" fmla="*/ 32 h 32"/>
                <a:gd name="T10" fmla="*/ 9 w 32"/>
                <a:gd name="T11" fmla="*/ 30 h 32"/>
                <a:gd name="T12" fmla="*/ 5 w 32"/>
                <a:gd name="T13" fmla="*/ 27 h 32"/>
                <a:gd name="T14" fmla="*/ 2 w 32"/>
                <a:gd name="T15" fmla="*/ 23 h 32"/>
                <a:gd name="T16" fmla="*/ 0 w 32"/>
                <a:gd name="T17" fmla="*/ 16 h 32"/>
                <a:gd name="T18" fmla="*/ 2 w 32"/>
                <a:gd name="T19" fmla="*/ 9 h 32"/>
                <a:gd name="T20" fmla="*/ 5 w 32"/>
                <a:gd name="T21" fmla="*/ 5 h 32"/>
                <a:gd name="T22" fmla="*/ 9 w 32"/>
                <a:gd name="T23" fmla="*/ 3 h 32"/>
                <a:gd name="T24" fmla="*/ 16 w 32"/>
                <a:gd name="T25" fmla="*/ 0 h 32"/>
                <a:gd name="T26" fmla="*/ 23 w 32"/>
                <a:gd name="T27" fmla="*/ 3 h 32"/>
                <a:gd name="T28" fmla="*/ 27 w 32"/>
                <a:gd name="T29" fmla="*/ 5 h 32"/>
                <a:gd name="T30" fmla="*/ 29 w 32"/>
                <a:gd name="T31" fmla="*/ 9 h 32"/>
                <a:gd name="T32" fmla="*/ 32 w 32"/>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32" y="16"/>
                  </a:moveTo>
                  <a:lnTo>
                    <a:pt x="29" y="23"/>
                  </a:lnTo>
                  <a:lnTo>
                    <a:pt x="27" y="27"/>
                  </a:lnTo>
                  <a:lnTo>
                    <a:pt x="23" y="30"/>
                  </a:lnTo>
                  <a:lnTo>
                    <a:pt x="16" y="32"/>
                  </a:lnTo>
                  <a:lnTo>
                    <a:pt x="9" y="30"/>
                  </a:lnTo>
                  <a:lnTo>
                    <a:pt x="5" y="27"/>
                  </a:lnTo>
                  <a:lnTo>
                    <a:pt x="2" y="23"/>
                  </a:lnTo>
                  <a:lnTo>
                    <a:pt x="0" y="16"/>
                  </a:lnTo>
                  <a:lnTo>
                    <a:pt x="2" y="9"/>
                  </a:lnTo>
                  <a:lnTo>
                    <a:pt x="5" y="5"/>
                  </a:lnTo>
                  <a:lnTo>
                    <a:pt x="9" y="3"/>
                  </a:lnTo>
                  <a:lnTo>
                    <a:pt x="16" y="0"/>
                  </a:lnTo>
                  <a:lnTo>
                    <a:pt x="23" y="3"/>
                  </a:lnTo>
                  <a:lnTo>
                    <a:pt x="27" y="5"/>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5" name="Freeform 42"/>
            <p:cNvSpPr>
              <a:spLocks/>
            </p:cNvSpPr>
            <p:nvPr/>
          </p:nvSpPr>
          <p:spPr bwMode="auto">
            <a:xfrm>
              <a:off x="3345" y="2486"/>
              <a:ext cx="29" cy="32"/>
            </a:xfrm>
            <a:custGeom>
              <a:avLst/>
              <a:gdLst>
                <a:gd name="T0" fmla="*/ 29 w 29"/>
                <a:gd name="T1" fmla="*/ 16 h 32"/>
                <a:gd name="T2" fmla="*/ 27 w 29"/>
                <a:gd name="T3" fmla="*/ 20 h 32"/>
                <a:gd name="T4" fmla="*/ 25 w 29"/>
                <a:gd name="T5" fmla="*/ 27 h 32"/>
                <a:gd name="T6" fmla="*/ 20 w 29"/>
                <a:gd name="T7" fmla="*/ 30 h 32"/>
                <a:gd name="T8" fmla="*/ 16 w 29"/>
                <a:gd name="T9" fmla="*/ 32 h 32"/>
                <a:gd name="T10" fmla="*/ 9 w 29"/>
                <a:gd name="T11" fmla="*/ 30 h 32"/>
                <a:gd name="T12" fmla="*/ 4 w 29"/>
                <a:gd name="T13" fmla="*/ 27 h 32"/>
                <a:gd name="T14" fmla="*/ 2 w 29"/>
                <a:gd name="T15" fmla="*/ 20 h 32"/>
                <a:gd name="T16" fmla="*/ 0 w 29"/>
                <a:gd name="T17" fmla="*/ 16 h 32"/>
                <a:gd name="T18" fmla="*/ 2 w 29"/>
                <a:gd name="T19" fmla="*/ 9 h 32"/>
                <a:gd name="T20" fmla="*/ 4 w 29"/>
                <a:gd name="T21" fmla="*/ 5 h 32"/>
                <a:gd name="T22" fmla="*/ 9 w 29"/>
                <a:gd name="T23" fmla="*/ 2 h 32"/>
                <a:gd name="T24" fmla="*/ 16 w 29"/>
                <a:gd name="T25" fmla="*/ 0 h 32"/>
                <a:gd name="T26" fmla="*/ 20 w 29"/>
                <a:gd name="T27" fmla="*/ 2 h 32"/>
                <a:gd name="T28" fmla="*/ 25 w 29"/>
                <a:gd name="T29" fmla="*/ 5 h 32"/>
                <a:gd name="T30" fmla="*/ 27 w 29"/>
                <a:gd name="T31" fmla="*/ 9 h 32"/>
                <a:gd name="T32" fmla="*/ 29 w 29"/>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16"/>
                  </a:moveTo>
                  <a:lnTo>
                    <a:pt x="27" y="20"/>
                  </a:lnTo>
                  <a:lnTo>
                    <a:pt x="25" y="27"/>
                  </a:lnTo>
                  <a:lnTo>
                    <a:pt x="20" y="30"/>
                  </a:lnTo>
                  <a:lnTo>
                    <a:pt x="16" y="32"/>
                  </a:lnTo>
                  <a:lnTo>
                    <a:pt x="9" y="30"/>
                  </a:lnTo>
                  <a:lnTo>
                    <a:pt x="4" y="27"/>
                  </a:lnTo>
                  <a:lnTo>
                    <a:pt x="2" y="20"/>
                  </a:lnTo>
                  <a:lnTo>
                    <a:pt x="0" y="16"/>
                  </a:lnTo>
                  <a:lnTo>
                    <a:pt x="2" y="9"/>
                  </a:lnTo>
                  <a:lnTo>
                    <a:pt x="4" y="5"/>
                  </a:lnTo>
                  <a:lnTo>
                    <a:pt x="9" y="2"/>
                  </a:lnTo>
                  <a:lnTo>
                    <a:pt x="16"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6" name="Freeform 43"/>
            <p:cNvSpPr>
              <a:spLocks/>
            </p:cNvSpPr>
            <p:nvPr/>
          </p:nvSpPr>
          <p:spPr bwMode="auto">
            <a:xfrm>
              <a:off x="3539" y="2728"/>
              <a:ext cx="32" cy="31"/>
            </a:xfrm>
            <a:custGeom>
              <a:avLst/>
              <a:gdLst>
                <a:gd name="T0" fmla="*/ 32 w 32"/>
                <a:gd name="T1" fmla="*/ 16 h 31"/>
                <a:gd name="T2" fmla="*/ 29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29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29"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29"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7" name="Freeform 44"/>
            <p:cNvSpPr>
              <a:spLocks/>
            </p:cNvSpPr>
            <p:nvPr/>
          </p:nvSpPr>
          <p:spPr bwMode="auto">
            <a:xfrm>
              <a:off x="3641" y="2750"/>
              <a:ext cx="31" cy="32"/>
            </a:xfrm>
            <a:custGeom>
              <a:avLst/>
              <a:gdLst>
                <a:gd name="T0" fmla="*/ 31 w 31"/>
                <a:gd name="T1" fmla="*/ 16 h 32"/>
                <a:gd name="T2" fmla="*/ 29 w 31"/>
                <a:gd name="T3" fmla="*/ 23 h 32"/>
                <a:gd name="T4" fmla="*/ 27 w 31"/>
                <a:gd name="T5" fmla="*/ 27 h 32"/>
                <a:gd name="T6" fmla="*/ 22 w 31"/>
                <a:gd name="T7" fmla="*/ 30 h 32"/>
                <a:gd name="T8" fmla="*/ 15 w 31"/>
                <a:gd name="T9" fmla="*/ 32 h 32"/>
                <a:gd name="T10" fmla="*/ 9 w 31"/>
                <a:gd name="T11" fmla="*/ 30 h 32"/>
                <a:gd name="T12" fmla="*/ 4 w 31"/>
                <a:gd name="T13" fmla="*/ 27 h 32"/>
                <a:gd name="T14" fmla="*/ 2 w 31"/>
                <a:gd name="T15" fmla="*/ 23 h 32"/>
                <a:gd name="T16" fmla="*/ 0 w 31"/>
                <a:gd name="T17" fmla="*/ 16 h 32"/>
                <a:gd name="T18" fmla="*/ 2 w 31"/>
                <a:gd name="T19" fmla="*/ 12 h 32"/>
                <a:gd name="T20" fmla="*/ 4 w 31"/>
                <a:gd name="T21" fmla="*/ 5 h 32"/>
                <a:gd name="T22" fmla="*/ 9 w 31"/>
                <a:gd name="T23" fmla="*/ 3 h 32"/>
                <a:gd name="T24" fmla="*/ 15 w 31"/>
                <a:gd name="T25" fmla="*/ 0 h 32"/>
                <a:gd name="T26" fmla="*/ 22 w 31"/>
                <a:gd name="T27" fmla="*/ 3 h 32"/>
                <a:gd name="T28" fmla="*/ 27 w 31"/>
                <a:gd name="T29" fmla="*/ 5 h 32"/>
                <a:gd name="T30" fmla="*/ 29 w 31"/>
                <a:gd name="T31" fmla="*/ 12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5" y="32"/>
                  </a:lnTo>
                  <a:lnTo>
                    <a:pt x="9" y="30"/>
                  </a:lnTo>
                  <a:lnTo>
                    <a:pt x="4" y="27"/>
                  </a:lnTo>
                  <a:lnTo>
                    <a:pt x="2" y="23"/>
                  </a:lnTo>
                  <a:lnTo>
                    <a:pt x="0" y="16"/>
                  </a:lnTo>
                  <a:lnTo>
                    <a:pt x="2" y="12"/>
                  </a:lnTo>
                  <a:lnTo>
                    <a:pt x="4" y="5"/>
                  </a:lnTo>
                  <a:lnTo>
                    <a:pt x="9" y="3"/>
                  </a:lnTo>
                  <a:lnTo>
                    <a:pt x="15" y="0"/>
                  </a:lnTo>
                  <a:lnTo>
                    <a:pt x="22" y="3"/>
                  </a:lnTo>
                  <a:lnTo>
                    <a:pt x="27" y="5"/>
                  </a:lnTo>
                  <a:lnTo>
                    <a:pt x="29" y="12"/>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8" name="Freeform 45"/>
            <p:cNvSpPr>
              <a:spLocks/>
            </p:cNvSpPr>
            <p:nvPr/>
          </p:nvSpPr>
          <p:spPr bwMode="auto">
            <a:xfrm>
              <a:off x="3665" y="2813"/>
              <a:ext cx="30" cy="32"/>
            </a:xfrm>
            <a:custGeom>
              <a:avLst/>
              <a:gdLst>
                <a:gd name="T0" fmla="*/ 30 w 30"/>
                <a:gd name="T1" fmla="*/ 16 h 32"/>
                <a:gd name="T2" fmla="*/ 27 w 30"/>
                <a:gd name="T3" fmla="*/ 23 h 32"/>
                <a:gd name="T4" fmla="*/ 25 w 30"/>
                <a:gd name="T5" fmla="*/ 28 h 32"/>
                <a:gd name="T6" fmla="*/ 21 w 30"/>
                <a:gd name="T7" fmla="*/ 30 h 32"/>
                <a:gd name="T8" fmla="*/ 16 w 30"/>
                <a:gd name="T9" fmla="*/ 32 h 32"/>
                <a:gd name="T10" fmla="*/ 9 w 30"/>
                <a:gd name="T11" fmla="*/ 30 h 32"/>
                <a:gd name="T12" fmla="*/ 5 w 30"/>
                <a:gd name="T13" fmla="*/ 28 h 32"/>
                <a:gd name="T14" fmla="*/ 3 w 30"/>
                <a:gd name="T15" fmla="*/ 23 h 32"/>
                <a:gd name="T16" fmla="*/ 0 w 30"/>
                <a:gd name="T17" fmla="*/ 16 h 32"/>
                <a:gd name="T18" fmla="*/ 3 w 30"/>
                <a:gd name="T19" fmla="*/ 10 h 32"/>
                <a:gd name="T20" fmla="*/ 5 w 30"/>
                <a:gd name="T21" fmla="*/ 5 h 32"/>
                <a:gd name="T22" fmla="*/ 9 w 30"/>
                <a:gd name="T23" fmla="*/ 3 h 32"/>
                <a:gd name="T24" fmla="*/ 16 w 30"/>
                <a:gd name="T25" fmla="*/ 0 h 32"/>
                <a:gd name="T26" fmla="*/ 21 w 30"/>
                <a:gd name="T27" fmla="*/ 3 h 32"/>
                <a:gd name="T28" fmla="*/ 25 w 30"/>
                <a:gd name="T29" fmla="*/ 5 h 32"/>
                <a:gd name="T30" fmla="*/ 27 w 30"/>
                <a:gd name="T31" fmla="*/ 10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3"/>
                  </a:lnTo>
                  <a:lnTo>
                    <a:pt x="25" y="28"/>
                  </a:lnTo>
                  <a:lnTo>
                    <a:pt x="21" y="30"/>
                  </a:lnTo>
                  <a:lnTo>
                    <a:pt x="16" y="32"/>
                  </a:lnTo>
                  <a:lnTo>
                    <a:pt x="9" y="30"/>
                  </a:lnTo>
                  <a:lnTo>
                    <a:pt x="5" y="28"/>
                  </a:lnTo>
                  <a:lnTo>
                    <a:pt x="3" y="23"/>
                  </a:lnTo>
                  <a:lnTo>
                    <a:pt x="0" y="16"/>
                  </a:lnTo>
                  <a:lnTo>
                    <a:pt x="3" y="10"/>
                  </a:lnTo>
                  <a:lnTo>
                    <a:pt x="5" y="5"/>
                  </a:lnTo>
                  <a:lnTo>
                    <a:pt x="9" y="3"/>
                  </a:lnTo>
                  <a:lnTo>
                    <a:pt x="16" y="0"/>
                  </a:lnTo>
                  <a:lnTo>
                    <a:pt x="21" y="3"/>
                  </a:lnTo>
                  <a:lnTo>
                    <a:pt x="25" y="5"/>
                  </a:lnTo>
                  <a:lnTo>
                    <a:pt x="27" y="10"/>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79" name="Freeform 46"/>
            <p:cNvSpPr>
              <a:spLocks/>
            </p:cNvSpPr>
            <p:nvPr/>
          </p:nvSpPr>
          <p:spPr bwMode="auto">
            <a:xfrm>
              <a:off x="4056" y="2899"/>
              <a:ext cx="31" cy="32"/>
            </a:xfrm>
            <a:custGeom>
              <a:avLst/>
              <a:gdLst>
                <a:gd name="T0" fmla="*/ 31 w 31"/>
                <a:gd name="T1" fmla="*/ 16 h 32"/>
                <a:gd name="T2" fmla="*/ 29 w 31"/>
                <a:gd name="T3" fmla="*/ 23 h 32"/>
                <a:gd name="T4" fmla="*/ 27 w 31"/>
                <a:gd name="T5" fmla="*/ 27 h 32"/>
                <a:gd name="T6" fmla="*/ 22 w 31"/>
                <a:gd name="T7" fmla="*/ 30 h 32"/>
                <a:gd name="T8" fmla="*/ 16 w 31"/>
                <a:gd name="T9" fmla="*/ 32 h 32"/>
                <a:gd name="T10" fmla="*/ 9 w 31"/>
                <a:gd name="T11" fmla="*/ 30 h 32"/>
                <a:gd name="T12" fmla="*/ 4 w 31"/>
                <a:gd name="T13" fmla="*/ 27 h 32"/>
                <a:gd name="T14" fmla="*/ 2 w 31"/>
                <a:gd name="T15" fmla="*/ 23 h 32"/>
                <a:gd name="T16" fmla="*/ 0 w 31"/>
                <a:gd name="T17" fmla="*/ 16 h 32"/>
                <a:gd name="T18" fmla="*/ 2 w 31"/>
                <a:gd name="T19" fmla="*/ 9 h 32"/>
                <a:gd name="T20" fmla="*/ 4 w 31"/>
                <a:gd name="T21" fmla="*/ 5 h 32"/>
                <a:gd name="T22" fmla="*/ 9 w 31"/>
                <a:gd name="T23" fmla="*/ 3 h 32"/>
                <a:gd name="T24" fmla="*/ 16 w 31"/>
                <a:gd name="T25" fmla="*/ 0 h 32"/>
                <a:gd name="T26" fmla="*/ 22 w 31"/>
                <a:gd name="T27" fmla="*/ 3 h 32"/>
                <a:gd name="T28" fmla="*/ 27 w 31"/>
                <a:gd name="T29" fmla="*/ 5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7"/>
                  </a:lnTo>
                  <a:lnTo>
                    <a:pt x="22" y="30"/>
                  </a:lnTo>
                  <a:lnTo>
                    <a:pt x="16" y="32"/>
                  </a:lnTo>
                  <a:lnTo>
                    <a:pt x="9" y="30"/>
                  </a:lnTo>
                  <a:lnTo>
                    <a:pt x="4" y="27"/>
                  </a:lnTo>
                  <a:lnTo>
                    <a:pt x="2" y="23"/>
                  </a:lnTo>
                  <a:lnTo>
                    <a:pt x="0" y="16"/>
                  </a:lnTo>
                  <a:lnTo>
                    <a:pt x="2" y="9"/>
                  </a:lnTo>
                  <a:lnTo>
                    <a:pt x="4" y="5"/>
                  </a:lnTo>
                  <a:lnTo>
                    <a:pt x="9" y="3"/>
                  </a:lnTo>
                  <a:lnTo>
                    <a:pt x="16" y="0"/>
                  </a:lnTo>
                  <a:lnTo>
                    <a:pt x="22" y="3"/>
                  </a:lnTo>
                  <a:lnTo>
                    <a:pt x="27" y="5"/>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0" name="Freeform 47"/>
            <p:cNvSpPr>
              <a:spLocks/>
            </p:cNvSpPr>
            <p:nvPr/>
          </p:nvSpPr>
          <p:spPr bwMode="auto">
            <a:xfrm>
              <a:off x="4227" y="2877"/>
              <a:ext cx="32" cy="31"/>
            </a:xfrm>
            <a:custGeom>
              <a:avLst/>
              <a:gdLst>
                <a:gd name="T0" fmla="*/ 32 w 32"/>
                <a:gd name="T1" fmla="*/ 15 h 31"/>
                <a:gd name="T2" fmla="*/ 30 w 32"/>
                <a:gd name="T3" fmla="*/ 22 h 31"/>
                <a:gd name="T4" fmla="*/ 28 w 32"/>
                <a:gd name="T5" fmla="*/ 27 h 31"/>
                <a:gd name="T6" fmla="*/ 23 w 32"/>
                <a:gd name="T7" fmla="*/ 29 h 31"/>
                <a:gd name="T8" fmla="*/ 16 w 32"/>
                <a:gd name="T9" fmla="*/ 31 h 31"/>
                <a:gd name="T10" fmla="*/ 9 w 32"/>
                <a:gd name="T11" fmla="*/ 29 h 31"/>
                <a:gd name="T12" fmla="*/ 5 w 32"/>
                <a:gd name="T13" fmla="*/ 27 h 31"/>
                <a:gd name="T14" fmla="*/ 3 w 32"/>
                <a:gd name="T15" fmla="*/ 22 h 31"/>
                <a:gd name="T16" fmla="*/ 0 w 32"/>
                <a:gd name="T17" fmla="*/ 15 h 31"/>
                <a:gd name="T18" fmla="*/ 3 w 32"/>
                <a:gd name="T19" fmla="*/ 9 h 31"/>
                <a:gd name="T20" fmla="*/ 5 w 32"/>
                <a:gd name="T21" fmla="*/ 4 h 31"/>
                <a:gd name="T22" fmla="*/ 9 w 32"/>
                <a:gd name="T23" fmla="*/ 2 h 31"/>
                <a:gd name="T24" fmla="*/ 16 w 32"/>
                <a:gd name="T25" fmla="*/ 0 h 31"/>
                <a:gd name="T26" fmla="*/ 23 w 32"/>
                <a:gd name="T27" fmla="*/ 2 h 31"/>
                <a:gd name="T28" fmla="*/ 28 w 32"/>
                <a:gd name="T29" fmla="*/ 4 h 31"/>
                <a:gd name="T30" fmla="*/ 30 w 32"/>
                <a:gd name="T31" fmla="*/ 9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8" y="27"/>
                  </a:lnTo>
                  <a:lnTo>
                    <a:pt x="23" y="29"/>
                  </a:lnTo>
                  <a:lnTo>
                    <a:pt x="16" y="31"/>
                  </a:lnTo>
                  <a:lnTo>
                    <a:pt x="9" y="29"/>
                  </a:lnTo>
                  <a:lnTo>
                    <a:pt x="5" y="27"/>
                  </a:lnTo>
                  <a:lnTo>
                    <a:pt x="3" y="22"/>
                  </a:lnTo>
                  <a:lnTo>
                    <a:pt x="0" y="15"/>
                  </a:lnTo>
                  <a:lnTo>
                    <a:pt x="3" y="9"/>
                  </a:lnTo>
                  <a:lnTo>
                    <a:pt x="5" y="4"/>
                  </a:lnTo>
                  <a:lnTo>
                    <a:pt x="9" y="2"/>
                  </a:lnTo>
                  <a:lnTo>
                    <a:pt x="16" y="0"/>
                  </a:lnTo>
                  <a:lnTo>
                    <a:pt x="23" y="2"/>
                  </a:lnTo>
                  <a:lnTo>
                    <a:pt x="28" y="4"/>
                  </a:lnTo>
                  <a:lnTo>
                    <a:pt x="30" y="9"/>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1" name="Freeform 48"/>
            <p:cNvSpPr>
              <a:spLocks/>
            </p:cNvSpPr>
            <p:nvPr/>
          </p:nvSpPr>
          <p:spPr bwMode="auto">
            <a:xfrm>
              <a:off x="4291" y="2813"/>
              <a:ext cx="31" cy="32"/>
            </a:xfrm>
            <a:custGeom>
              <a:avLst/>
              <a:gdLst>
                <a:gd name="T0" fmla="*/ 31 w 31"/>
                <a:gd name="T1" fmla="*/ 16 h 32"/>
                <a:gd name="T2" fmla="*/ 29 w 31"/>
                <a:gd name="T3" fmla="*/ 23 h 32"/>
                <a:gd name="T4" fmla="*/ 27 w 31"/>
                <a:gd name="T5" fmla="*/ 28 h 32"/>
                <a:gd name="T6" fmla="*/ 20 w 31"/>
                <a:gd name="T7" fmla="*/ 30 h 32"/>
                <a:gd name="T8" fmla="*/ 15 w 31"/>
                <a:gd name="T9" fmla="*/ 32 h 32"/>
                <a:gd name="T10" fmla="*/ 9 w 31"/>
                <a:gd name="T11" fmla="*/ 30 h 32"/>
                <a:gd name="T12" fmla="*/ 4 w 31"/>
                <a:gd name="T13" fmla="*/ 28 h 32"/>
                <a:gd name="T14" fmla="*/ 2 w 31"/>
                <a:gd name="T15" fmla="*/ 23 h 32"/>
                <a:gd name="T16" fmla="*/ 0 w 31"/>
                <a:gd name="T17" fmla="*/ 16 h 32"/>
                <a:gd name="T18" fmla="*/ 2 w 31"/>
                <a:gd name="T19" fmla="*/ 10 h 32"/>
                <a:gd name="T20" fmla="*/ 4 w 31"/>
                <a:gd name="T21" fmla="*/ 5 h 32"/>
                <a:gd name="T22" fmla="*/ 9 w 31"/>
                <a:gd name="T23" fmla="*/ 3 h 32"/>
                <a:gd name="T24" fmla="*/ 15 w 31"/>
                <a:gd name="T25" fmla="*/ 0 h 32"/>
                <a:gd name="T26" fmla="*/ 20 w 31"/>
                <a:gd name="T27" fmla="*/ 3 h 32"/>
                <a:gd name="T28" fmla="*/ 27 w 31"/>
                <a:gd name="T29" fmla="*/ 5 h 32"/>
                <a:gd name="T30" fmla="*/ 29 w 31"/>
                <a:gd name="T31" fmla="*/ 10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3"/>
                  </a:lnTo>
                  <a:lnTo>
                    <a:pt x="27" y="28"/>
                  </a:lnTo>
                  <a:lnTo>
                    <a:pt x="20" y="30"/>
                  </a:lnTo>
                  <a:lnTo>
                    <a:pt x="15" y="32"/>
                  </a:lnTo>
                  <a:lnTo>
                    <a:pt x="9" y="30"/>
                  </a:lnTo>
                  <a:lnTo>
                    <a:pt x="4" y="28"/>
                  </a:lnTo>
                  <a:lnTo>
                    <a:pt x="2" y="23"/>
                  </a:lnTo>
                  <a:lnTo>
                    <a:pt x="0" y="16"/>
                  </a:lnTo>
                  <a:lnTo>
                    <a:pt x="2" y="10"/>
                  </a:lnTo>
                  <a:lnTo>
                    <a:pt x="4" y="5"/>
                  </a:lnTo>
                  <a:lnTo>
                    <a:pt x="9" y="3"/>
                  </a:lnTo>
                  <a:lnTo>
                    <a:pt x="15" y="0"/>
                  </a:lnTo>
                  <a:lnTo>
                    <a:pt x="20" y="3"/>
                  </a:lnTo>
                  <a:lnTo>
                    <a:pt x="27" y="5"/>
                  </a:lnTo>
                  <a:lnTo>
                    <a:pt x="29" y="10"/>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2" name="Freeform 49"/>
            <p:cNvSpPr>
              <a:spLocks/>
            </p:cNvSpPr>
            <p:nvPr/>
          </p:nvSpPr>
          <p:spPr bwMode="auto">
            <a:xfrm>
              <a:off x="3571" y="2642"/>
              <a:ext cx="31" cy="32"/>
            </a:xfrm>
            <a:custGeom>
              <a:avLst/>
              <a:gdLst>
                <a:gd name="T0" fmla="*/ 31 w 31"/>
                <a:gd name="T1" fmla="*/ 16 h 32"/>
                <a:gd name="T2" fmla="*/ 29 w 31"/>
                <a:gd name="T3" fmla="*/ 22 h 32"/>
                <a:gd name="T4" fmla="*/ 27 w 31"/>
                <a:gd name="T5" fmla="*/ 27 h 32"/>
                <a:gd name="T6" fmla="*/ 22 w 31"/>
                <a:gd name="T7" fmla="*/ 29 h 32"/>
                <a:gd name="T8" fmla="*/ 15 w 31"/>
                <a:gd name="T9" fmla="*/ 32 h 32"/>
                <a:gd name="T10" fmla="*/ 9 w 31"/>
                <a:gd name="T11" fmla="*/ 29 h 32"/>
                <a:gd name="T12" fmla="*/ 4 w 31"/>
                <a:gd name="T13" fmla="*/ 27 h 32"/>
                <a:gd name="T14" fmla="*/ 2 w 31"/>
                <a:gd name="T15" fmla="*/ 22 h 32"/>
                <a:gd name="T16" fmla="*/ 0 w 31"/>
                <a:gd name="T17" fmla="*/ 16 h 32"/>
                <a:gd name="T18" fmla="*/ 2 w 31"/>
                <a:gd name="T19" fmla="*/ 9 h 32"/>
                <a:gd name="T20" fmla="*/ 4 w 31"/>
                <a:gd name="T21" fmla="*/ 4 h 32"/>
                <a:gd name="T22" fmla="*/ 9 w 31"/>
                <a:gd name="T23" fmla="*/ 2 h 32"/>
                <a:gd name="T24" fmla="*/ 15 w 31"/>
                <a:gd name="T25" fmla="*/ 0 h 32"/>
                <a:gd name="T26" fmla="*/ 22 w 31"/>
                <a:gd name="T27" fmla="*/ 2 h 32"/>
                <a:gd name="T28" fmla="*/ 27 w 31"/>
                <a:gd name="T29" fmla="*/ 4 h 32"/>
                <a:gd name="T30" fmla="*/ 29 w 31"/>
                <a:gd name="T31" fmla="*/ 9 h 32"/>
                <a:gd name="T32" fmla="*/ 31 w 31"/>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lnTo>
                    <a:pt x="29" y="22"/>
                  </a:lnTo>
                  <a:lnTo>
                    <a:pt x="27" y="27"/>
                  </a:lnTo>
                  <a:lnTo>
                    <a:pt x="22" y="29"/>
                  </a:lnTo>
                  <a:lnTo>
                    <a:pt x="15" y="32"/>
                  </a:lnTo>
                  <a:lnTo>
                    <a:pt x="9" y="29"/>
                  </a:lnTo>
                  <a:lnTo>
                    <a:pt x="4" y="27"/>
                  </a:lnTo>
                  <a:lnTo>
                    <a:pt x="2" y="22"/>
                  </a:lnTo>
                  <a:lnTo>
                    <a:pt x="0" y="16"/>
                  </a:lnTo>
                  <a:lnTo>
                    <a:pt x="2" y="9"/>
                  </a:lnTo>
                  <a:lnTo>
                    <a:pt x="4" y="4"/>
                  </a:lnTo>
                  <a:lnTo>
                    <a:pt x="9" y="2"/>
                  </a:lnTo>
                  <a:lnTo>
                    <a:pt x="15" y="0"/>
                  </a:lnTo>
                  <a:lnTo>
                    <a:pt x="22" y="2"/>
                  </a:lnTo>
                  <a:lnTo>
                    <a:pt x="27" y="4"/>
                  </a:lnTo>
                  <a:lnTo>
                    <a:pt x="29" y="9"/>
                  </a:lnTo>
                  <a:lnTo>
                    <a:pt x="31"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3" name="Freeform 50"/>
            <p:cNvSpPr>
              <a:spLocks/>
            </p:cNvSpPr>
            <p:nvPr/>
          </p:nvSpPr>
          <p:spPr bwMode="auto">
            <a:xfrm>
              <a:off x="3492" y="2619"/>
              <a:ext cx="31" cy="30"/>
            </a:xfrm>
            <a:custGeom>
              <a:avLst/>
              <a:gdLst>
                <a:gd name="T0" fmla="*/ 31 w 31"/>
                <a:gd name="T1" fmla="*/ 14 h 30"/>
                <a:gd name="T2" fmla="*/ 29 w 31"/>
                <a:gd name="T3" fmla="*/ 21 h 30"/>
                <a:gd name="T4" fmla="*/ 27 w 31"/>
                <a:gd name="T5" fmla="*/ 25 h 30"/>
                <a:gd name="T6" fmla="*/ 22 w 31"/>
                <a:gd name="T7" fmla="*/ 27 h 30"/>
                <a:gd name="T8" fmla="*/ 15 w 31"/>
                <a:gd name="T9" fmla="*/ 30 h 30"/>
                <a:gd name="T10" fmla="*/ 11 w 31"/>
                <a:gd name="T11" fmla="*/ 27 h 30"/>
                <a:gd name="T12" fmla="*/ 4 w 31"/>
                <a:gd name="T13" fmla="*/ 25 h 30"/>
                <a:gd name="T14" fmla="*/ 2 w 31"/>
                <a:gd name="T15" fmla="*/ 21 h 30"/>
                <a:gd name="T16" fmla="*/ 0 w 31"/>
                <a:gd name="T17" fmla="*/ 14 h 30"/>
                <a:gd name="T18" fmla="*/ 2 w 31"/>
                <a:gd name="T19" fmla="*/ 9 h 30"/>
                <a:gd name="T20" fmla="*/ 4 w 31"/>
                <a:gd name="T21" fmla="*/ 5 h 30"/>
                <a:gd name="T22" fmla="*/ 11 w 31"/>
                <a:gd name="T23" fmla="*/ 3 h 30"/>
                <a:gd name="T24" fmla="*/ 15 w 31"/>
                <a:gd name="T25" fmla="*/ 0 h 30"/>
                <a:gd name="T26" fmla="*/ 22 w 31"/>
                <a:gd name="T27" fmla="*/ 3 h 30"/>
                <a:gd name="T28" fmla="*/ 27 w 31"/>
                <a:gd name="T29" fmla="*/ 5 h 30"/>
                <a:gd name="T30" fmla="*/ 29 w 31"/>
                <a:gd name="T31" fmla="*/ 9 h 30"/>
                <a:gd name="T32" fmla="*/ 31 w 31"/>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31" y="14"/>
                  </a:moveTo>
                  <a:lnTo>
                    <a:pt x="29" y="21"/>
                  </a:lnTo>
                  <a:lnTo>
                    <a:pt x="27" y="25"/>
                  </a:lnTo>
                  <a:lnTo>
                    <a:pt x="22" y="27"/>
                  </a:lnTo>
                  <a:lnTo>
                    <a:pt x="15" y="30"/>
                  </a:lnTo>
                  <a:lnTo>
                    <a:pt x="11" y="27"/>
                  </a:lnTo>
                  <a:lnTo>
                    <a:pt x="4" y="25"/>
                  </a:lnTo>
                  <a:lnTo>
                    <a:pt x="2" y="21"/>
                  </a:lnTo>
                  <a:lnTo>
                    <a:pt x="0" y="14"/>
                  </a:lnTo>
                  <a:lnTo>
                    <a:pt x="2" y="9"/>
                  </a:lnTo>
                  <a:lnTo>
                    <a:pt x="4" y="5"/>
                  </a:lnTo>
                  <a:lnTo>
                    <a:pt x="11" y="3"/>
                  </a:lnTo>
                  <a:lnTo>
                    <a:pt x="15" y="0"/>
                  </a:lnTo>
                  <a:lnTo>
                    <a:pt x="22" y="3"/>
                  </a:lnTo>
                  <a:lnTo>
                    <a:pt x="27" y="5"/>
                  </a:lnTo>
                  <a:lnTo>
                    <a:pt x="29" y="9"/>
                  </a:lnTo>
                  <a:lnTo>
                    <a:pt x="31"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4" name="Freeform 51"/>
            <p:cNvSpPr>
              <a:spLocks/>
            </p:cNvSpPr>
            <p:nvPr/>
          </p:nvSpPr>
          <p:spPr bwMode="auto">
            <a:xfrm>
              <a:off x="3356" y="2543"/>
              <a:ext cx="32" cy="31"/>
            </a:xfrm>
            <a:custGeom>
              <a:avLst/>
              <a:gdLst>
                <a:gd name="T0" fmla="*/ 32 w 32"/>
                <a:gd name="T1" fmla="*/ 15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5 h 31"/>
                <a:gd name="T18" fmla="*/ 2 w 32"/>
                <a:gd name="T19" fmla="*/ 11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11 h 31"/>
                <a:gd name="T32" fmla="*/ 32 w 32"/>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5"/>
                  </a:moveTo>
                  <a:lnTo>
                    <a:pt x="30" y="22"/>
                  </a:lnTo>
                  <a:lnTo>
                    <a:pt x="27" y="27"/>
                  </a:lnTo>
                  <a:lnTo>
                    <a:pt x="23" y="29"/>
                  </a:lnTo>
                  <a:lnTo>
                    <a:pt x="16" y="31"/>
                  </a:lnTo>
                  <a:lnTo>
                    <a:pt x="9" y="29"/>
                  </a:lnTo>
                  <a:lnTo>
                    <a:pt x="5" y="27"/>
                  </a:lnTo>
                  <a:lnTo>
                    <a:pt x="2" y="22"/>
                  </a:lnTo>
                  <a:lnTo>
                    <a:pt x="0" y="15"/>
                  </a:lnTo>
                  <a:lnTo>
                    <a:pt x="2" y="11"/>
                  </a:lnTo>
                  <a:lnTo>
                    <a:pt x="5" y="4"/>
                  </a:lnTo>
                  <a:lnTo>
                    <a:pt x="9" y="2"/>
                  </a:lnTo>
                  <a:lnTo>
                    <a:pt x="16" y="0"/>
                  </a:lnTo>
                  <a:lnTo>
                    <a:pt x="23" y="2"/>
                  </a:lnTo>
                  <a:lnTo>
                    <a:pt x="27" y="4"/>
                  </a:lnTo>
                  <a:lnTo>
                    <a:pt x="30" y="11"/>
                  </a:lnTo>
                  <a:lnTo>
                    <a:pt x="32"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5" name="Freeform 52"/>
            <p:cNvSpPr>
              <a:spLocks/>
            </p:cNvSpPr>
            <p:nvPr/>
          </p:nvSpPr>
          <p:spPr bwMode="auto">
            <a:xfrm>
              <a:off x="4214" y="1387"/>
              <a:ext cx="29" cy="29"/>
            </a:xfrm>
            <a:custGeom>
              <a:avLst/>
              <a:gdLst>
                <a:gd name="T0" fmla="*/ 29 w 29"/>
                <a:gd name="T1" fmla="*/ 13 h 29"/>
                <a:gd name="T2" fmla="*/ 27 w 29"/>
                <a:gd name="T3" fmla="*/ 20 h 29"/>
                <a:gd name="T4" fmla="*/ 25 w 29"/>
                <a:gd name="T5" fmla="*/ 25 h 29"/>
                <a:gd name="T6" fmla="*/ 20 w 29"/>
                <a:gd name="T7" fmla="*/ 27 h 29"/>
                <a:gd name="T8" fmla="*/ 16 w 29"/>
                <a:gd name="T9" fmla="*/ 29 h 29"/>
                <a:gd name="T10" fmla="*/ 9 w 29"/>
                <a:gd name="T11" fmla="*/ 27 h 29"/>
                <a:gd name="T12" fmla="*/ 4 w 29"/>
                <a:gd name="T13" fmla="*/ 25 h 29"/>
                <a:gd name="T14" fmla="*/ 2 w 29"/>
                <a:gd name="T15" fmla="*/ 20 h 29"/>
                <a:gd name="T16" fmla="*/ 0 w 29"/>
                <a:gd name="T17" fmla="*/ 13 h 29"/>
                <a:gd name="T18" fmla="*/ 2 w 29"/>
                <a:gd name="T19" fmla="*/ 9 h 29"/>
                <a:gd name="T20" fmla="*/ 4 w 29"/>
                <a:gd name="T21" fmla="*/ 4 h 29"/>
                <a:gd name="T22" fmla="*/ 9 w 29"/>
                <a:gd name="T23" fmla="*/ 2 h 29"/>
                <a:gd name="T24" fmla="*/ 16 w 29"/>
                <a:gd name="T25" fmla="*/ 0 h 29"/>
                <a:gd name="T26" fmla="*/ 20 w 29"/>
                <a:gd name="T27" fmla="*/ 2 h 29"/>
                <a:gd name="T28" fmla="*/ 25 w 29"/>
                <a:gd name="T29" fmla="*/ 4 h 29"/>
                <a:gd name="T30" fmla="*/ 27 w 29"/>
                <a:gd name="T31" fmla="*/ 9 h 29"/>
                <a:gd name="T32" fmla="*/ 29 w 29"/>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3"/>
                  </a:moveTo>
                  <a:lnTo>
                    <a:pt x="27" y="20"/>
                  </a:lnTo>
                  <a:lnTo>
                    <a:pt x="25" y="25"/>
                  </a:lnTo>
                  <a:lnTo>
                    <a:pt x="20" y="27"/>
                  </a:lnTo>
                  <a:lnTo>
                    <a:pt x="16" y="29"/>
                  </a:lnTo>
                  <a:lnTo>
                    <a:pt x="9" y="27"/>
                  </a:lnTo>
                  <a:lnTo>
                    <a:pt x="4" y="25"/>
                  </a:lnTo>
                  <a:lnTo>
                    <a:pt x="2" y="20"/>
                  </a:lnTo>
                  <a:lnTo>
                    <a:pt x="0" y="13"/>
                  </a:lnTo>
                  <a:lnTo>
                    <a:pt x="2" y="9"/>
                  </a:lnTo>
                  <a:lnTo>
                    <a:pt x="4" y="4"/>
                  </a:lnTo>
                  <a:lnTo>
                    <a:pt x="9" y="2"/>
                  </a:lnTo>
                  <a:lnTo>
                    <a:pt x="16" y="0"/>
                  </a:lnTo>
                  <a:lnTo>
                    <a:pt x="20" y="2"/>
                  </a:lnTo>
                  <a:lnTo>
                    <a:pt x="25" y="4"/>
                  </a:lnTo>
                  <a:lnTo>
                    <a:pt x="27" y="9"/>
                  </a:lnTo>
                  <a:lnTo>
                    <a:pt x="29" y="1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6" name="Freeform 53"/>
            <p:cNvSpPr>
              <a:spLocks/>
            </p:cNvSpPr>
            <p:nvPr/>
          </p:nvSpPr>
          <p:spPr bwMode="auto">
            <a:xfrm>
              <a:off x="4207" y="1459"/>
              <a:ext cx="29" cy="29"/>
            </a:xfrm>
            <a:custGeom>
              <a:avLst/>
              <a:gdLst>
                <a:gd name="T0" fmla="*/ 29 w 29"/>
                <a:gd name="T1" fmla="*/ 16 h 29"/>
                <a:gd name="T2" fmla="*/ 27 w 29"/>
                <a:gd name="T3" fmla="*/ 23 h 29"/>
                <a:gd name="T4" fmla="*/ 25 w 29"/>
                <a:gd name="T5" fmla="*/ 25 h 29"/>
                <a:gd name="T6" fmla="*/ 20 w 29"/>
                <a:gd name="T7" fmla="*/ 29 h 29"/>
                <a:gd name="T8" fmla="*/ 14 w 29"/>
                <a:gd name="T9" fmla="*/ 29 h 29"/>
                <a:gd name="T10" fmla="*/ 9 w 29"/>
                <a:gd name="T11" fmla="*/ 29 h 29"/>
                <a:gd name="T12" fmla="*/ 5 w 29"/>
                <a:gd name="T13" fmla="*/ 25 h 29"/>
                <a:gd name="T14" fmla="*/ 2 w 29"/>
                <a:gd name="T15" fmla="*/ 23 h 29"/>
                <a:gd name="T16" fmla="*/ 0 w 29"/>
                <a:gd name="T17" fmla="*/ 16 h 29"/>
                <a:gd name="T18" fmla="*/ 2 w 29"/>
                <a:gd name="T19" fmla="*/ 9 h 29"/>
                <a:gd name="T20" fmla="*/ 5 w 29"/>
                <a:gd name="T21" fmla="*/ 5 h 29"/>
                <a:gd name="T22" fmla="*/ 9 w 29"/>
                <a:gd name="T23" fmla="*/ 2 h 29"/>
                <a:gd name="T24" fmla="*/ 14 w 29"/>
                <a:gd name="T25" fmla="*/ 0 h 29"/>
                <a:gd name="T26" fmla="*/ 20 w 29"/>
                <a:gd name="T27" fmla="*/ 2 h 29"/>
                <a:gd name="T28" fmla="*/ 25 w 29"/>
                <a:gd name="T29" fmla="*/ 5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4" y="29"/>
                  </a:lnTo>
                  <a:lnTo>
                    <a:pt x="9" y="29"/>
                  </a:lnTo>
                  <a:lnTo>
                    <a:pt x="5" y="25"/>
                  </a:lnTo>
                  <a:lnTo>
                    <a:pt x="2" y="23"/>
                  </a:lnTo>
                  <a:lnTo>
                    <a:pt x="0" y="16"/>
                  </a:lnTo>
                  <a:lnTo>
                    <a:pt x="2" y="9"/>
                  </a:lnTo>
                  <a:lnTo>
                    <a:pt x="5" y="5"/>
                  </a:lnTo>
                  <a:lnTo>
                    <a:pt x="9" y="2"/>
                  </a:lnTo>
                  <a:lnTo>
                    <a:pt x="14" y="0"/>
                  </a:lnTo>
                  <a:lnTo>
                    <a:pt x="20" y="2"/>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7" name="Freeform 54"/>
            <p:cNvSpPr>
              <a:spLocks/>
            </p:cNvSpPr>
            <p:nvPr/>
          </p:nvSpPr>
          <p:spPr bwMode="auto">
            <a:xfrm>
              <a:off x="4133" y="1364"/>
              <a:ext cx="29" cy="30"/>
            </a:xfrm>
            <a:custGeom>
              <a:avLst/>
              <a:gdLst>
                <a:gd name="T0" fmla="*/ 29 w 29"/>
                <a:gd name="T1" fmla="*/ 14 h 30"/>
                <a:gd name="T2" fmla="*/ 27 w 29"/>
                <a:gd name="T3" fmla="*/ 21 h 30"/>
                <a:gd name="T4" fmla="*/ 24 w 29"/>
                <a:gd name="T5" fmla="*/ 25 h 30"/>
                <a:gd name="T6" fmla="*/ 20 w 29"/>
                <a:gd name="T7" fmla="*/ 27 h 30"/>
                <a:gd name="T8" fmla="*/ 15 w 29"/>
                <a:gd name="T9" fmla="*/ 30 h 30"/>
                <a:gd name="T10" fmla="*/ 9 w 29"/>
                <a:gd name="T11" fmla="*/ 27 h 30"/>
                <a:gd name="T12" fmla="*/ 4 w 29"/>
                <a:gd name="T13" fmla="*/ 25 h 30"/>
                <a:gd name="T14" fmla="*/ 2 w 29"/>
                <a:gd name="T15" fmla="*/ 21 h 30"/>
                <a:gd name="T16" fmla="*/ 0 w 29"/>
                <a:gd name="T17" fmla="*/ 14 h 30"/>
                <a:gd name="T18" fmla="*/ 2 w 29"/>
                <a:gd name="T19" fmla="*/ 9 h 30"/>
                <a:gd name="T20" fmla="*/ 4 w 29"/>
                <a:gd name="T21" fmla="*/ 5 h 30"/>
                <a:gd name="T22" fmla="*/ 9 w 29"/>
                <a:gd name="T23" fmla="*/ 3 h 30"/>
                <a:gd name="T24" fmla="*/ 15 w 29"/>
                <a:gd name="T25" fmla="*/ 0 h 30"/>
                <a:gd name="T26" fmla="*/ 20 w 29"/>
                <a:gd name="T27" fmla="*/ 3 h 30"/>
                <a:gd name="T28" fmla="*/ 24 w 29"/>
                <a:gd name="T29" fmla="*/ 5 h 30"/>
                <a:gd name="T30" fmla="*/ 27 w 29"/>
                <a:gd name="T31" fmla="*/ 9 h 30"/>
                <a:gd name="T32" fmla="*/ 29 w 29"/>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4"/>
                  </a:moveTo>
                  <a:lnTo>
                    <a:pt x="27" y="21"/>
                  </a:lnTo>
                  <a:lnTo>
                    <a:pt x="24" y="25"/>
                  </a:lnTo>
                  <a:lnTo>
                    <a:pt x="20" y="27"/>
                  </a:lnTo>
                  <a:lnTo>
                    <a:pt x="15" y="30"/>
                  </a:lnTo>
                  <a:lnTo>
                    <a:pt x="9" y="27"/>
                  </a:lnTo>
                  <a:lnTo>
                    <a:pt x="4" y="25"/>
                  </a:lnTo>
                  <a:lnTo>
                    <a:pt x="2" y="21"/>
                  </a:lnTo>
                  <a:lnTo>
                    <a:pt x="0" y="14"/>
                  </a:lnTo>
                  <a:lnTo>
                    <a:pt x="2" y="9"/>
                  </a:lnTo>
                  <a:lnTo>
                    <a:pt x="4" y="5"/>
                  </a:lnTo>
                  <a:lnTo>
                    <a:pt x="9" y="3"/>
                  </a:lnTo>
                  <a:lnTo>
                    <a:pt x="15" y="0"/>
                  </a:lnTo>
                  <a:lnTo>
                    <a:pt x="20" y="3"/>
                  </a:lnTo>
                  <a:lnTo>
                    <a:pt x="24" y="5"/>
                  </a:lnTo>
                  <a:lnTo>
                    <a:pt x="27" y="9"/>
                  </a:lnTo>
                  <a:lnTo>
                    <a:pt x="29"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8" name="Freeform 55"/>
            <p:cNvSpPr>
              <a:spLocks/>
            </p:cNvSpPr>
            <p:nvPr/>
          </p:nvSpPr>
          <p:spPr bwMode="auto">
            <a:xfrm>
              <a:off x="3580" y="1518"/>
              <a:ext cx="29" cy="31"/>
            </a:xfrm>
            <a:custGeom>
              <a:avLst/>
              <a:gdLst>
                <a:gd name="T0" fmla="*/ 29 w 29"/>
                <a:gd name="T1" fmla="*/ 16 h 31"/>
                <a:gd name="T2" fmla="*/ 27 w 29"/>
                <a:gd name="T3" fmla="*/ 22 h 31"/>
                <a:gd name="T4" fmla="*/ 24 w 29"/>
                <a:gd name="T5" fmla="*/ 27 h 31"/>
                <a:gd name="T6" fmla="*/ 20 w 29"/>
                <a:gd name="T7" fmla="*/ 29 h 31"/>
                <a:gd name="T8" fmla="*/ 13 w 29"/>
                <a:gd name="T9" fmla="*/ 31 h 31"/>
                <a:gd name="T10" fmla="*/ 9 w 29"/>
                <a:gd name="T11" fmla="*/ 29 h 31"/>
                <a:gd name="T12" fmla="*/ 4 w 29"/>
                <a:gd name="T13" fmla="*/ 27 h 31"/>
                <a:gd name="T14" fmla="*/ 2 w 29"/>
                <a:gd name="T15" fmla="*/ 22 h 31"/>
                <a:gd name="T16" fmla="*/ 0 w 29"/>
                <a:gd name="T17" fmla="*/ 16 h 31"/>
                <a:gd name="T18" fmla="*/ 2 w 29"/>
                <a:gd name="T19" fmla="*/ 9 h 31"/>
                <a:gd name="T20" fmla="*/ 4 w 29"/>
                <a:gd name="T21" fmla="*/ 4 h 31"/>
                <a:gd name="T22" fmla="*/ 9 w 29"/>
                <a:gd name="T23" fmla="*/ 2 h 31"/>
                <a:gd name="T24" fmla="*/ 13 w 29"/>
                <a:gd name="T25" fmla="*/ 0 h 31"/>
                <a:gd name="T26" fmla="*/ 20 w 29"/>
                <a:gd name="T27" fmla="*/ 2 h 31"/>
                <a:gd name="T28" fmla="*/ 24 w 29"/>
                <a:gd name="T29" fmla="*/ 4 h 31"/>
                <a:gd name="T30" fmla="*/ 27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7" y="22"/>
                  </a:lnTo>
                  <a:lnTo>
                    <a:pt x="24" y="27"/>
                  </a:lnTo>
                  <a:lnTo>
                    <a:pt x="20" y="29"/>
                  </a:lnTo>
                  <a:lnTo>
                    <a:pt x="13" y="31"/>
                  </a:lnTo>
                  <a:lnTo>
                    <a:pt x="9" y="29"/>
                  </a:lnTo>
                  <a:lnTo>
                    <a:pt x="4" y="27"/>
                  </a:lnTo>
                  <a:lnTo>
                    <a:pt x="2" y="22"/>
                  </a:lnTo>
                  <a:lnTo>
                    <a:pt x="0" y="16"/>
                  </a:lnTo>
                  <a:lnTo>
                    <a:pt x="2" y="9"/>
                  </a:lnTo>
                  <a:lnTo>
                    <a:pt x="4" y="4"/>
                  </a:lnTo>
                  <a:lnTo>
                    <a:pt x="9" y="2"/>
                  </a:lnTo>
                  <a:lnTo>
                    <a:pt x="13" y="0"/>
                  </a:lnTo>
                  <a:lnTo>
                    <a:pt x="20" y="2"/>
                  </a:lnTo>
                  <a:lnTo>
                    <a:pt x="24"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89" name="Freeform 56"/>
            <p:cNvSpPr>
              <a:spLocks/>
            </p:cNvSpPr>
            <p:nvPr/>
          </p:nvSpPr>
          <p:spPr bwMode="auto">
            <a:xfrm>
              <a:off x="3672" y="1378"/>
              <a:ext cx="32" cy="31"/>
            </a:xfrm>
            <a:custGeom>
              <a:avLst/>
              <a:gdLst>
                <a:gd name="T0" fmla="*/ 32 w 32"/>
                <a:gd name="T1" fmla="*/ 16 h 31"/>
                <a:gd name="T2" fmla="*/ 30 w 32"/>
                <a:gd name="T3" fmla="*/ 22 h 31"/>
                <a:gd name="T4" fmla="*/ 27 w 32"/>
                <a:gd name="T5" fmla="*/ 27 h 31"/>
                <a:gd name="T6" fmla="*/ 23 w 32"/>
                <a:gd name="T7" fmla="*/ 29 h 31"/>
                <a:gd name="T8" fmla="*/ 16 w 32"/>
                <a:gd name="T9" fmla="*/ 31 h 31"/>
                <a:gd name="T10" fmla="*/ 9 w 32"/>
                <a:gd name="T11" fmla="*/ 29 h 31"/>
                <a:gd name="T12" fmla="*/ 5 w 32"/>
                <a:gd name="T13" fmla="*/ 27 h 31"/>
                <a:gd name="T14" fmla="*/ 2 w 32"/>
                <a:gd name="T15" fmla="*/ 22 h 31"/>
                <a:gd name="T16" fmla="*/ 0 w 32"/>
                <a:gd name="T17" fmla="*/ 16 h 31"/>
                <a:gd name="T18" fmla="*/ 2 w 32"/>
                <a:gd name="T19" fmla="*/ 9 h 31"/>
                <a:gd name="T20" fmla="*/ 5 w 32"/>
                <a:gd name="T21" fmla="*/ 4 h 31"/>
                <a:gd name="T22" fmla="*/ 9 w 32"/>
                <a:gd name="T23" fmla="*/ 2 h 31"/>
                <a:gd name="T24" fmla="*/ 16 w 32"/>
                <a:gd name="T25" fmla="*/ 0 h 31"/>
                <a:gd name="T26" fmla="*/ 23 w 32"/>
                <a:gd name="T27" fmla="*/ 2 h 31"/>
                <a:gd name="T28" fmla="*/ 27 w 32"/>
                <a:gd name="T29" fmla="*/ 4 h 31"/>
                <a:gd name="T30" fmla="*/ 30 w 32"/>
                <a:gd name="T31" fmla="*/ 9 h 31"/>
                <a:gd name="T32" fmla="*/ 32 w 32"/>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32" y="16"/>
                  </a:moveTo>
                  <a:lnTo>
                    <a:pt x="30" y="22"/>
                  </a:lnTo>
                  <a:lnTo>
                    <a:pt x="27" y="27"/>
                  </a:lnTo>
                  <a:lnTo>
                    <a:pt x="23" y="29"/>
                  </a:lnTo>
                  <a:lnTo>
                    <a:pt x="16" y="31"/>
                  </a:lnTo>
                  <a:lnTo>
                    <a:pt x="9" y="29"/>
                  </a:lnTo>
                  <a:lnTo>
                    <a:pt x="5" y="27"/>
                  </a:lnTo>
                  <a:lnTo>
                    <a:pt x="2" y="22"/>
                  </a:lnTo>
                  <a:lnTo>
                    <a:pt x="0" y="16"/>
                  </a:lnTo>
                  <a:lnTo>
                    <a:pt x="2" y="9"/>
                  </a:lnTo>
                  <a:lnTo>
                    <a:pt x="5" y="4"/>
                  </a:lnTo>
                  <a:lnTo>
                    <a:pt x="9" y="2"/>
                  </a:lnTo>
                  <a:lnTo>
                    <a:pt x="16" y="0"/>
                  </a:lnTo>
                  <a:lnTo>
                    <a:pt x="23" y="2"/>
                  </a:lnTo>
                  <a:lnTo>
                    <a:pt x="27" y="4"/>
                  </a:lnTo>
                  <a:lnTo>
                    <a:pt x="30" y="9"/>
                  </a:lnTo>
                  <a:lnTo>
                    <a:pt x="32"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0" name="Freeform 57"/>
            <p:cNvSpPr>
              <a:spLocks/>
            </p:cNvSpPr>
            <p:nvPr/>
          </p:nvSpPr>
          <p:spPr bwMode="auto">
            <a:xfrm>
              <a:off x="4058" y="1520"/>
              <a:ext cx="32" cy="29"/>
            </a:xfrm>
            <a:custGeom>
              <a:avLst/>
              <a:gdLst>
                <a:gd name="T0" fmla="*/ 32 w 32"/>
                <a:gd name="T1" fmla="*/ 14 h 29"/>
                <a:gd name="T2" fmla="*/ 29 w 32"/>
                <a:gd name="T3" fmla="*/ 20 h 29"/>
                <a:gd name="T4" fmla="*/ 27 w 32"/>
                <a:gd name="T5" fmla="*/ 25 h 29"/>
                <a:gd name="T6" fmla="*/ 23 w 32"/>
                <a:gd name="T7" fmla="*/ 27 h 29"/>
                <a:gd name="T8" fmla="*/ 16 w 32"/>
                <a:gd name="T9" fmla="*/ 29 h 29"/>
                <a:gd name="T10" fmla="*/ 9 w 32"/>
                <a:gd name="T11" fmla="*/ 27 h 29"/>
                <a:gd name="T12" fmla="*/ 5 w 32"/>
                <a:gd name="T13" fmla="*/ 25 h 29"/>
                <a:gd name="T14" fmla="*/ 2 w 32"/>
                <a:gd name="T15" fmla="*/ 20 h 29"/>
                <a:gd name="T16" fmla="*/ 0 w 32"/>
                <a:gd name="T17" fmla="*/ 14 h 29"/>
                <a:gd name="T18" fmla="*/ 2 w 32"/>
                <a:gd name="T19" fmla="*/ 7 h 29"/>
                <a:gd name="T20" fmla="*/ 5 w 32"/>
                <a:gd name="T21" fmla="*/ 2 h 29"/>
                <a:gd name="T22" fmla="*/ 9 w 32"/>
                <a:gd name="T23" fmla="*/ 0 h 29"/>
                <a:gd name="T24" fmla="*/ 16 w 32"/>
                <a:gd name="T25" fmla="*/ 0 h 29"/>
                <a:gd name="T26" fmla="*/ 23 w 32"/>
                <a:gd name="T27" fmla="*/ 0 h 29"/>
                <a:gd name="T28" fmla="*/ 27 w 32"/>
                <a:gd name="T29" fmla="*/ 2 h 29"/>
                <a:gd name="T30" fmla="*/ 29 w 32"/>
                <a:gd name="T31" fmla="*/ 7 h 29"/>
                <a:gd name="T32" fmla="*/ 32 w 32"/>
                <a:gd name="T3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32" y="14"/>
                  </a:moveTo>
                  <a:lnTo>
                    <a:pt x="29" y="20"/>
                  </a:lnTo>
                  <a:lnTo>
                    <a:pt x="27" y="25"/>
                  </a:lnTo>
                  <a:lnTo>
                    <a:pt x="23" y="27"/>
                  </a:lnTo>
                  <a:lnTo>
                    <a:pt x="16" y="29"/>
                  </a:lnTo>
                  <a:lnTo>
                    <a:pt x="9" y="27"/>
                  </a:lnTo>
                  <a:lnTo>
                    <a:pt x="5" y="25"/>
                  </a:lnTo>
                  <a:lnTo>
                    <a:pt x="2" y="20"/>
                  </a:lnTo>
                  <a:lnTo>
                    <a:pt x="0" y="14"/>
                  </a:lnTo>
                  <a:lnTo>
                    <a:pt x="2" y="7"/>
                  </a:lnTo>
                  <a:lnTo>
                    <a:pt x="5" y="2"/>
                  </a:lnTo>
                  <a:lnTo>
                    <a:pt x="9" y="0"/>
                  </a:lnTo>
                  <a:lnTo>
                    <a:pt x="16" y="0"/>
                  </a:lnTo>
                  <a:lnTo>
                    <a:pt x="23" y="0"/>
                  </a:lnTo>
                  <a:lnTo>
                    <a:pt x="27" y="2"/>
                  </a:lnTo>
                  <a:lnTo>
                    <a:pt x="29" y="7"/>
                  </a:lnTo>
                  <a:lnTo>
                    <a:pt x="32" y="1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1" name="Freeform 58"/>
            <p:cNvSpPr>
              <a:spLocks/>
            </p:cNvSpPr>
            <p:nvPr/>
          </p:nvSpPr>
          <p:spPr bwMode="auto">
            <a:xfrm>
              <a:off x="4679" y="1651"/>
              <a:ext cx="29" cy="29"/>
            </a:xfrm>
            <a:custGeom>
              <a:avLst/>
              <a:gdLst>
                <a:gd name="T0" fmla="*/ 29 w 29"/>
                <a:gd name="T1" fmla="*/ 16 h 29"/>
                <a:gd name="T2" fmla="*/ 27 w 29"/>
                <a:gd name="T3" fmla="*/ 23 h 29"/>
                <a:gd name="T4" fmla="*/ 25 w 29"/>
                <a:gd name="T5" fmla="*/ 25 h 29"/>
                <a:gd name="T6" fmla="*/ 20 w 29"/>
                <a:gd name="T7" fmla="*/ 29 h 29"/>
                <a:gd name="T8" fmla="*/ 13 w 29"/>
                <a:gd name="T9" fmla="*/ 29 h 29"/>
                <a:gd name="T10" fmla="*/ 9 w 29"/>
                <a:gd name="T11" fmla="*/ 29 h 29"/>
                <a:gd name="T12" fmla="*/ 4 w 29"/>
                <a:gd name="T13" fmla="*/ 25 h 29"/>
                <a:gd name="T14" fmla="*/ 2 w 29"/>
                <a:gd name="T15" fmla="*/ 23 h 29"/>
                <a:gd name="T16" fmla="*/ 0 w 29"/>
                <a:gd name="T17" fmla="*/ 16 h 29"/>
                <a:gd name="T18" fmla="*/ 2 w 29"/>
                <a:gd name="T19" fmla="*/ 9 h 29"/>
                <a:gd name="T20" fmla="*/ 4 w 29"/>
                <a:gd name="T21" fmla="*/ 4 h 29"/>
                <a:gd name="T22" fmla="*/ 9 w 29"/>
                <a:gd name="T23" fmla="*/ 2 h 29"/>
                <a:gd name="T24" fmla="*/ 13 w 29"/>
                <a:gd name="T25" fmla="*/ 0 h 29"/>
                <a:gd name="T26" fmla="*/ 20 w 29"/>
                <a:gd name="T27" fmla="*/ 2 h 29"/>
                <a:gd name="T28" fmla="*/ 25 w 29"/>
                <a:gd name="T29" fmla="*/ 4 h 29"/>
                <a:gd name="T30" fmla="*/ 27 w 29"/>
                <a:gd name="T31" fmla="*/ 9 h 29"/>
                <a:gd name="T32" fmla="*/ 29 w 29"/>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6"/>
                  </a:moveTo>
                  <a:lnTo>
                    <a:pt x="27" y="23"/>
                  </a:lnTo>
                  <a:lnTo>
                    <a:pt x="25" y="25"/>
                  </a:lnTo>
                  <a:lnTo>
                    <a:pt x="20" y="29"/>
                  </a:lnTo>
                  <a:lnTo>
                    <a:pt x="13" y="29"/>
                  </a:lnTo>
                  <a:lnTo>
                    <a:pt x="9" y="29"/>
                  </a:lnTo>
                  <a:lnTo>
                    <a:pt x="4" y="25"/>
                  </a:lnTo>
                  <a:lnTo>
                    <a:pt x="2" y="23"/>
                  </a:lnTo>
                  <a:lnTo>
                    <a:pt x="0" y="16"/>
                  </a:lnTo>
                  <a:lnTo>
                    <a:pt x="2" y="9"/>
                  </a:lnTo>
                  <a:lnTo>
                    <a:pt x="4" y="4"/>
                  </a:lnTo>
                  <a:lnTo>
                    <a:pt x="9" y="2"/>
                  </a:lnTo>
                  <a:lnTo>
                    <a:pt x="13" y="0"/>
                  </a:lnTo>
                  <a:lnTo>
                    <a:pt x="20" y="2"/>
                  </a:lnTo>
                  <a:lnTo>
                    <a:pt x="25" y="4"/>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2" name="Freeform 59"/>
            <p:cNvSpPr>
              <a:spLocks/>
            </p:cNvSpPr>
            <p:nvPr/>
          </p:nvSpPr>
          <p:spPr bwMode="auto">
            <a:xfrm>
              <a:off x="4744" y="1791"/>
              <a:ext cx="30" cy="32"/>
            </a:xfrm>
            <a:custGeom>
              <a:avLst/>
              <a:gdLst>
                <a:gd name="T0" fmla="*/ 30 w 30"/>
                <a:gd name="T1" fmla="*/ 16 h 32"/>
                <a:gd name="T2" fmla="*/ 27 w 30"/>
                <a:gd name="T3" fmla="*/ 22 h 32"/>
                <a:gd name="T4" fmla="*/ 25 w 30"/>
                <a:gd name="T5" fmla="*/ 27 h 32"/>
                <a:gd name="T6" fmla="*/ 21 w 30"/>
                <a:gd name="T7" fmla="*/ 29 h 32"/>
                <a:gd name="T8" fmla="*/ 16 w 30"/>
                <a:gd name="T9" fmla="*/ 32 h 32"/>
                <a:gd name="T10" fmla="*/ 9 w 30"/>
                <a:gd name="T11" fmla="*/ 29 h 32"/>
                <a:gd name="T12" fmla="*/ 5 w 30"/>
                <a:gd name="T13" fmla="*/ 27 h 32"/>
                <a:gd name="T14" fmla="*/ 3 w 30"/>
                <a:gd name="T15" fmla="*/ 22 h 32"/>
                <a:gd name="T16" fmla="*/ 0 w 30"/>
                <a:gd name="T17" fmla="*/ 16 h 32"/>
                <a:gd name="T18" fmla="*/ 3 w 30"/>
                <a:gd name="T19" fmla="*/ 9 h 32"/>
                <a:gd name="T20" fmla="*/ 5 w 30"/>
                <a:gd name="T21" fmla="*/ 4 h 32"/>
                <a:gd name="T22" fmla="*/ 9 w 30"/>
                <a:gd name="T23" fmla="*/ 2 h 32"/>
                <a:gd name="T24" fmla="*/ 16 w 30"/>
                <a:gd name="T25" fmla="*/ 0 h 32"/>
                <a:gd name="T26" fmla="*/ 21 w 30"/>
                <a:gd name="T27" fmla="*/ 2 h 32"/>
                <a:gd name="T28" fmla="*/ 25 w 30"/>
                <a:gd name="T29" fmla="*/ 4 h 32"/>
                <a:gd name="T30" fmla="*/ 27 w 30"/>
                <a:gd name="T31" fmla="*/ 9 h 32"/>
                <a:gd name="T32" fmla="*/ 30 w 30"/>
                <a:gd name="T3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30" y="16"/>
                  </a:moveTo>
                  <a:lnTo>
                    <a:pt x="27" y="22"/>
                  </a:lnTo>
                  <a:lnTo>
                    <a:pt x="25" y="27"/>
                  </a:lnTo>
                  <a:lnTo>
                    <a:pt x="21" y="29"/>
                  </a:lnTo>
                  <a:lnTo>
                    <a:pt x="16" y="32"/>
                  </a:lnTo>
                  <a:lnTo>
                    <a:pt x="9" y="29"/>
                  </a:lnTo>
                  <a:lnTo>
                    <a:pt x="5" y="27"/>
                  </a:lnTo>
                  <a:lnTo>
                    <a:pt x="3" y="22"/>
                  </a:lnTo>
                  <a:lnTo>
                    <a:pt x="0" y="16"/>
                  </a:lnTo>
                  <a:lnTo>
                    <a:pt x="3" y="9"/>
                  </a:lnTo>
                  <a:lnTo>
                    <a:pt x="5" y="4"/>
                  </a:lnTo>
                  <a:lnTo>
                    <a:pt x="9" y="2"/>
                  </a:lnTo>
                  <a:lnTo>
                    <a:pt x="16" y="0"/>
                  </a:lnTo>
                  <a:lnTo>
                    <a:pt x="21" y="2"/>
                  </a:lnTo>
                  <a:lnTo>
                    <a:pt x="25" y="4"/>
                  </a:lnTo>
                  <a:lnTo>
                    <a:pt x="27" y="9"/>
                  </a:lnTo>
                  <a:lnTo>
                    <a:pt x="30"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3" name="Freeform 60"/>
            <p:cNvSpPr>
              <a:spLocks/>
            </p:cNvSpPr>
            <p:nvPr/>
          </p:nvSpPr>
          <p:spPr bwMode="auto">
            <a:xfrm>
              <a:off x="4634" y="1680"/>
              <a:ext cx="29" cy="30"/>
            </a:xfrm>
            <a:custGeom>
              <a:avLst/>
              <a:gdLst>
                <a:gd name="T0" fmla="*/ 29 w 29"/>
                <a:gd name="T1" fmla="*/ 16 h 30"/>
                <a:gd name="T2" fmla="*/ 27 w 29"/>
                <a:gd name="T3" fmla="*/ 23 h 30"/>
                <a:gd name="T4" fmla="*/ 25 w 29"/>
                <a:gd name="T5" fmla="*/ 25 h 30"/>
                <a:gd name="T6" fmla="*/ 20 w 29"/>
                <a:gd name="T7" fmla="*/ 30 h 30"/>
                <a:gd name="T8" fmla="*/ 16 w 29"/>
                <a:gd name="T9" fmla="*/ 30 h 30"/>
                <a:gd name="T10" fmla="*/ 9 w 29"/>
                <a:gd name="T11" fmla="*/ 30 h 30"/>
                <a:gd name="T12" fmla="*/ 4 w 29"/>
                <a:gd name="T13" fmla="*/ 25 h 30"/>
                <a:gd name="T14" fmla="*/ 2 w 29"/>
                <a:gd name="T15" fmla="*/ 23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3"/>
                  </a:lnTo>
                  <a:lnTo>
                    <a:pt x="25" y="25"/>
                  </a:lnTo>
                  <a:lnTo>
                    <a:pt x="20" y="30"/>
                  </a:lnTo>
                  <a:lnTo>
                    <a:pt x="16" y="30"/>
                  </a:lnTo>
                  <a:lnTo>
                    <a:pt x="9" y="30"/>
                  </a:lnTo>
                  <a:lnTo>
                    <a:pt x="4" y="25"/>
                  </a:lnTo>
                  <a:lnTo>
                    <a:pt x="2" y="23"/>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4" name="Freeform 61"/>
            <p:cNvSpPr>
              <a:spLocks/>
            </p:cNvSpPr>
            <p:nvPr/>
          </p:nvSpPr>
          <p:spPr bwMode="auto">
            <a:xfrm>
              <a:off x="4634" y="1592"/>
              <a:ext cx="29" cy="30"/>
            </a:xfrm>
            <a:custGeom>
              <a:avLst/>
              <a:gdLst>
                <a:gd name="T0" fmla="*/ 29 w 29"/>
                <a:gd name="T1" fmla="*/ 16 h 30"/>
                <a:gd name="T2" fmla="*/ 27 w 29"/>
                <a:gd name="T3" fmla="*/ 21 h 30"/>
                <a:gd name="T4" fmla="*/ 25 w 29"/>
                <a:gd name="T5" fmla="*/ 25 h 30"/>
                <a:gd name="T6" fmla="*/ 20 w 29"/>
                <a:gd name="T7" fmla="*/ 27 h 30"/>
                <a:gd name="T8" fmla="*/ 16 w 29"/>
                <a:gd name="T9" fmla="*/ 30 h 30"/>
                <a:gd name="T10" fmla="*/ 9 w 29"/>
                <a:gd name="T11" fmla="*/ 27 h 30"/>
                <a:gd name="T12" fmla="*/ 4 w 29"/>
                <a:gd name="T13" fmla="*/ 25 h 30"/>
                <a:gd name="T14" fmla="*/ 2 w 29"/>
                <a:gd name="T15" fmla="*/ 21 h 30"/>
                <a:gd name="T16" fmla="*/ 0 w 29"/>
                <a:gd name="T17" fmla="*/ 16 h 30"/>
                <a:gd name="T18" fmla="*/ 2 w 29"/>
                <a:gd name="T19" fmla="*/ 9 h 30"/>
                <a:gd name="T20" fmla="*/ 4 w 29"/>
                <a:gd name="T21" fmla="*/ 5 h 30"/>
                <a:gd name="T22" fmla="*/ 9 w 29"/>
                <a:gd name="T23" fmla="*/ 3 h 30"/>
                <a:gd name="T24" fmla="*/ 16 w 29"/>
                <a:gd name="T25" fmla="*/ 0 h 30"/>
                <a:gd name="T26" fmla="*/ 20 w 29"/>
                <a:gd name="T27" fmla="*/ 3 h 30"/>
                <a:gd name="T28" fmla="*/ 25 w 29"/>
                <a:gd name="T29" fmla="*/ 5 h 30"/>
                <a:gd name="T30" fmla="*/ 27 w 29"/>
                <a:gd name="T31" fmla="*/ 9 h 30"/>
                <a:gd name="T32" fmla="*/ 29 w 29"/>
                <a:gd name="T3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6"/>
                  </a:moveTo>
                  <a:lnTo>
                    <a:pt x="27" y="21"/>
                  </a:lnTo>
                  <a:lnTo>
                    <a:pt x="25" y="25"/>
                  </a:lnTo>
                  <a:lnTo>
                    <a:pt x="20" y="27"/>
                  </a:lnTo>
                  <a:lnTo>
                    <a:pt x="16" y="30"/>
                  </a:lnTo>
                  <a:lnTo>
                    <a:pt x="9" y="27"/>
                  </a:lnTo>
                  <a:lnTo>
                    <a:pt x="4" y="25"/>
                  </a:lnTo>
                  <a:lnTo>
                    <a:pt x="2" y="21"/>
                  </a:lnTo>
                  <a:lnTo>
                    <a:pt x="0" y="16"/>
                  </a:lnTo>
                  <a:lnTo>
                    <a:pt x="2" y="9"/>
                  </a:lnTo>
                  <a:lnTo>
                    <a:pt x="4" y="5"/>
                  </a:lnTo>
                  <a:lnTo>
                    <a:pt x="9" y="3"/>
                  </a:lnTo>
                  <a:lnTo>
                    <a:pt x="16" y="0"/>
                  </a:lnTo>
                  <a:lnTo>
                    <a:pt x="20" y="3"/>
                  </a:lnTo>
                  <a:lnTo>
                    <a:pt x="25" y="5"/>
                  </a:lnTo>
                  <a:lnTo>
                    <a:pt x="27" y="9"/>
                  </a:lnTo>
                  <a:lnTo>
                    <a:pt x="29"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5" name="Freeform 62"/>
            <p:cNvSpPr>
              <a:spLocks/>
            </p:cNvSpPr>
            <p:nvPr/>
          </p:nvSpPr>
          <p:spPr bwMode="auto">
            <a:xfrm>
              <a:off x="4715" y="1710"/>
              <a:ext cx="29" cy="31"/>
            </a:xfrm>
            <a:custGeom>
              <a:avLst/>
              <a:gdLst>
                <a:gd name="T0" fmla="*/ 29 w 29"/>
                <a:gd name="T1" fmla="*/ 15 h 31"/>
                <a:gd name="T2" fmla="*/ 27 w 29"/>
                <a:gd name="T3" fmla="*/ 22 h 31"/>
                <a:gd name="T4" fmla="*/ 25 w 29"/>
                <a:gd name="T5" fmla="*/ 27 h 31"/>
                <a:gd name="T6" fmla="*/ 20 w 29"/>
                <a:gd name="T7" fmla="*/ 29 h 31"/>
                <a:gd name="T8" fmla="*/ 16 w 29"/>
                <a:gd name="T9" fmla="*/ 31 h 31"/>
                <a:gd name="T10" fmla="*/ 9 w 29"/>
                <a:gd name="T11" fmla="*/ 29 h 31"/>
                <a:gd name="T12" fmla="*/ 4 w 29"/>
                <a:gd name="T13" fmla="*/ 27 h 31"/>
                <a:gd name="T14" fmla="*/ 2 w 29"/>
                <a:gd name="T15" fmla="*/ 22 h 31"/>
                <a:gd name="T16" fmla="*/ 0 w 29"/>
                <a:gd name="T17" fmla="*/ 15 h 31"/>
                <a:gd name="T18" fmla="*/ 2 w 29"/>
                <a:gd name="T19" fmla="*/ 9 h 31"/>
                <a:gd name="T20" fmla="*/ 4 w 29"/>
                <a:gd name="T21" fmla="*/ 4 h 31"/>
                <a:gd name="T22" fmla="*/ 9 w 29"/>
                <a:gd name="T23" fmla="*/ 2 h 31"/>
                <a:gd name="T24" fmla="*/ 16 w 29"/>
                <a:gd name="T25" fmla="*/ 0 h 31"/>
                <a:gd name="T26" fmla="*/ 20 w 29"/>
                <a:gd name="T27" fmla="*/ 2 h 31"/>
                <a:gd name="T28" fmla="*/ 25 w 29"/>
                <a:gd name="T29" fmla="*/ 4 h 31"/>
                <a:gd name="T30" fmla="*/ 27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7" y="22"/>
                  </a:lnTo>
                  <a:lnTo>
                    <a:pt x="25" y="27"/>
                  </a:lnTo>
                  <a:lnTo>
                    <a:pt x="20" y="29"/>
                  </a:lnTo>
                  <a:lnTo>
                    <a:pt x="16" y="31"/>
                  </a:lnTo>
                  <a:lnTo>
                    <a:pt x="9" y="29"/>
                  </a:lnTo>
                  <a:lnTo>
                    <a:pt x="4" y="27"/>
                  </a:lnTo>
                  <a:lnTo>
                    <a:pt x="2" y="22"/>
                  </a:lnTo>
                  <a:lnTo>
                    <a:pt x="0" y="15"/>
                  </a:lnTo>
                  <a:lnTo>
                    <a:pt x="2" y="9"/>
                  </a:lnTo>
                  <a:lnTo>
                    <a:pt x="4" y="4"/>
                  </a:lnTo>
                  <a:lnTo>
                    <a:pt x="9" y="2"/>
                  </a:lnTo>
                  <a:lnTo>
                    <a:pt x="16" y="0"/>
                  </a:lnTo>
                  <a:lnTo>
                    <a:pt x="20" y="2"/>
                  </a:lnTo>
                  <a:lnTo>
                    <a:pt x="25" y="4"/>
                  </a:lnTo>
                  <a:lnTo>
                    <a:pt x="27" y="9"/>
                  </a:lnTo>
                  <a:lnTo>
                    <a:pt x="29" y="1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6" name="Freeform 63"/>
            <p:cNvSpPr>
              <a:spLocks/>
            </p:cNvSpPr>
            <p:nvPr/>
          </p:nvSpPr>
          <p:spPr bwMode="auto">
            <a:xfrm>
              <a:off x="4383" y="1459"/>
              <a:ext cx="68" cy="75"/>
            </a:xfrm>
            <a:custGeom>
              <a:avLst/>
              <a:gdLst>
                <a:gd name="T0" fmla="*/ 0 w 68"/>
                <a:gd name="T1" fmla="*/ 0 h 75"/>
                <a:gd name="T2" fmla="*/ 0 w 68"/>
                <a:gd name="T3" fmla="*/ 2 h 75"/>
                <a:gd name="T4" fmla="*/ 5 w 68"/>
                <a:gd name="T5" fmla="*/ 9 h 75"/>
                <a:gd name="T6" fmla="*/ 9 w 68"/>
                <a:gd name="T7" fmla="*/ 18 h 75"/>
                <a:gd name="T8" fmla="*/ 18 w 68"/>
                <a:gd name="T9" fmla="*/ 29 h 75"/>
                <a:gd name="T10" fmla="*/ 27 w 68"/>
                <a:gd name="T11" fmla="*/ 41 h 75"/>
                <a:gd name="T12" fmla="*/ 39 w 68"/>
                <a:gd name="T13" fmla="*/ 54 h 75"/>
                <a:gd name="T14" fmla="*/ 52 w 68"/>
                <a:gd name="T15" fmla="*/ 66 h 75"/>
                <a:gd name="T16" fmla="*/ 68 w 68"/>
                <a:gd name="T17" fmla="*/ 75 h 75"/>
                <a:gd name="T18" fmla="*/ 63 w 68"/>
                <a:gd name="T19" fmla="*/ 75 h 75"/>
                <a:gd name="T20" fmla="*/ 54 w 68"/>
                <a:gd name="T21" fmla="*/ 72 h 75"/>
                <a:gd name="T22" fmla="*/ 43 w 68"/>
                <a:gd name="T23" fmla="*/ 70 h 75"/>
                <a:gd name="T24" fmla="*/ 30 w 68"/>
                <a:gd name="T25" fmla="*/ 66 h 75"/>
                <a:gd name="T26" fmla="*/ 16 w 68"/>
                <a:gd name="T27" fmla="*/ 57 h 75"/>
                <a:gd name="T28" fmla="*/ 5 w 68"/>
                <a:gd name="T29" fmla="*/ 43 h 75"/>
                <a:gd name="T30" fmla="*/ 0 w 68"/>
                <a:gd name="T31" fmla="*/ 25 h 75"/>
                <a:gd name="T32" fmla="*/ 0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0" y="0"/>
                  </a:moveTo>
                  <a:lnTo>
                    <a:pt x="0" y="2"/>
                  </a:lnTo>
                  <a:lnTo>
                    <a:pt x="5" y="9"/>
                  </a:lnTo>
                  <a:lnTo>
                    <a:pt x="9" y="18"/>
                  </a:lnTo>
                  <a:lnTo>
                    <a:pt x="18" y="29"/>
                  </a:lnTo>
                  <a:lnTo>
                    <a:pt x="27" y="41"/>
                  </a:lnTo>
                  <a:lnTo>
                    <a:pt x="39" y="54"/>
                  </a:lnTo>
                  <a:lnTo>
                    <a:pt x="52" y="66"/>
                  </a:lnTo>
                  <a:lnTo>
                    <a:pt x="68" y="75"/>
                  </a:lnTo>
                  <a:lnTo>
                    <a:pt x="63" y="75"/>
                  </a:lnTo>
                  <a:lnTo>
                    <a:pt x="54" y="72"/>
                  </a:lnTo>
                  <a:lnTo>
                    <a:pt x="43" y="70"/>
                  </a:lnTo>
                  <a:lnTo>
                    <a:pt x="30" y="66"/>
                  </a:lnTo>
                  <a:lnTo>
                    <a:pt x="16" y="57"/>
                  </a:lnTo>
                  <a:lnTo>
                    <a:pt x="5" y="43"/>
                  </a:lnTo>
                  <a:lnTo>
                    <a:pt x="0" y="25"/>
                  </a:lnTo>
                  <a:lnTo>
                    <a:pt x="0" y="0"/>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7" name="Freeform 64"/>
            <p:cNvSpPr>
              <a:spLocks/>
            </p:cNvSpPr>
            <p:nvPr/>
          </p:nvSpPr>
          <p:spPr bwMode="auto">
            <a:xfrm>
              <a:off x="4519" y="2565"/>
              <a:ext cx="516" cy="641"/>
            </a:xfrm>
            <a:custGeom>
              <a:avLst/>
              <a:gdLst>
                <a:gd name="T0" fmla="*/ 164 w 516"/>
                <a:gd name="T1" fmla="*/ 228 h 641"/>
                <a:gd name="T2" fmla="*/ 309 w 516"/>
                <a:gd name="T3" fmla="*/ 273 h 641"/>
                <a:gd name="T4" fmla="*/ 381 w 516"/>
                <a:gd name="T5" fmla="*/ 366 h 641"/>
                <a:gd name="T6" fmla="*/ 404 w 516"/>
                <a:gd name="T7" fmla="*/ 443 h 641"/>
                <a:gd name="T8" fmla="*/ 404 w 516"/>
                <a:gd name="T9" fmla="*/ 458 h 641"/>
                <a:gd name="T10" fmla="*/ 381 w 516"/>
                <a:gd name="T11" fmla="*/ 479 h 641"/>
                <a:gd name="T12" fmla="*/ 354 w 516"/>
                <a:gd name="T13" fmla="*/ 504 h 641"/>
                <a:gd name="T14" fmla="*/ 336 w 516"/>
                <a:gd name="T15" fmla="*/ 540 h 641"/>
                <a:gd name="T16" fmla="*/ 343 w 516"/>
                <a:gd name="T17" fmla="*/ 567 h 641"/>
                <a:gd name="T18" fmla="*/ 354 w 516"/>
                <a:gd name="T19" fmla="*/ 576 h 641"/>
                <a:gd name="T20" fmla="*/ 347 w 516"/>
                <a:gd name="T21" fmla="*/ 616 h 641"/>
                <a:gd name="T22" fmla="*/ 356 w 516"/>
                <a:gd name="T23" fmla="*/ 630 h 641"/>
                <a:gd name="T24" fmla="*/ 368 w 516"/>
                <a:gd name="T25" fmla="*/ 641 h 641"/>
                <a:gd name="T26" fmla="*/ 395 w 516"/>
                <a:gd name="T27" fmla="*/ 632 h 641"/>
                <a:gd name="T28" fmla="*/ 401 w 516"/>
                <a:gd name="T29" fmla="*/ 623 h 641"/>
                <a:gd name="T30" fmla="*/ 406 w 516"/>
                <a:gd name="T31" fmla="*/ 630 h 641"/>
                <a:gd name="T32" fmla="*/ 422 w 516"/>
                <a:gd name="T33" fmla="*/ 637 h 641"/>
                <a:gd name="T34" fmla="*/ 437 w 516"/>
                <a:gd name="T35" fmla="*/ 630 h 641"/>
                <a:gd name="T36" fmla="*/ 442 w 516"/>
                <a:gd name="T37" fmla="*/ 623 h 641"/>
                <a:gd name="T38" fmla="*/ 444 w 516"/>
                <a:gd name="T39" fmla="*/ 628 h 641"/>
                <a:gd name="T40" fmla="*/ 451 w 516"/>
                <a:gd name="T41" fmla="*/ 634 h 641"/>
                <a:gd name="T42" fmla="*/ 471 w 516"/>
                <a:gd name="T43" fmla="*/ 630 h 641"/>
                <a:gd name="T44" fmla="*/ 478 w 516"/>
                <a:gd name="T45" fmla="*/ 625 h 641"/>
                <a:gd name="T46" fmla="*/ 505 w 516"/>
                <a:gd name="T47" fmla="*/ 614 h 641"/>
                <a:gd name="T48" fmla="*/ 516 w 516"/>
                <a:gd name="T49" fmla="*/ 592 h 641"/>
                <a:gd name="T50" fmla="*/ 498 w 516"/>
                <a:gd name="T51" fmla="*/ 485 h 641"/>
                <a:gd name="T52" fmla="*/ 478 w 516"/>
                <a:gd name="T53" fmla="*/ 456 h 641"/>
                <a:gd name="T54" fmla="*/ 449 w 516"/>
                <a:gd name="T55" fmla="*/ 291 h 641"/>
                <a:gd name="T56" fmla="*/ 406 w 516"/>
                <a:gd name="T57" fmla="*/ 172 h 641"/>
                <a:gd name="T58" fmla="*/ 349 w 516"/>
                <a:gd name="T59" fmla="*/ 88 h 641"/>
                <a:gd name="T60" fmla="*/ 286 w 516"/>
                <a:gd name="T61" fmla="*/ 34 h 641"/>
                <a:gd name="T62" fmla="*/ 219 w 516"/>
                <a:gd name="T63" fmla="*/ 7 h 641"/>
                <a:gd name="T64" fmla="*/ 151 w 516"/>
                <a:gd name="T65" fmla="*/ 0 h 641"/>
                <a:gd name="T66" fmla="*/ 88 w 516"/>
                <a:gd name="T67" fmla="*/ 7 h 641"/>
                <a:gd name="T68" fmla="*/ 31 w 516"/>
                <a:gd name="T69" fmla="*/ 23 h 641"/>
                <a:gd name="T70" fmla="*/ 4 w 516"/>
                <a:gd name="T71" fmla="*/ 97 h 641"/>
                <a:gd name="T72" fmla="*/ 2 w 516"/>
                <a:gd name="T73" fmla="*/ 158 h 641"/>
                <a:gd name="T74" fmla="*/ 22 w 516"/>
                <a:gd name="T75" fmla="*/ 206 h 641"/>
                <a:gd name="T76" fmla="*/ 56 w 516"/>
                <a:gd name="T77" fmla="*/ 24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641">
                  <a:moveTo>
                    <a:pt x="56" y="244"/>
                  </a:moveTo>
                  <a:lnTo>
                    <a:pt x="164" y="228"/>
                  </a:lnTo>
                  <a:lnTo>
                    <a:pt x="248" y="242"/>
                  </a:lnTo>
                  <a:lnTo>
                    <a:pt x="309" y="273"/>
                  </a:lnTo>
                  <a:lnTo>
                    <a:pt x="352" y="318"/>
                  </a:lnTo>
                  <a:lnTo>
                    <a:pt x="381" y="366"/>
                  </a:lnTo>
                  <a:lnTo>
                    <a:pt x="397" y="411"/>
                  </a:lnTo>
                  <a:lnTo>
                    <a:pt x="404" y="443"/>
                  </a:lnTo>
                  <a:lnTo>
                    <a:pt x="406" y="456"/>
                  </a:lnTo>
                  <a:lnTo>
                    <a:pt x="404" y="458"/>
                  </a:lnTo>
                  <a:lnTo>
                    <a:pt x="395" y="467"/>
                  </a:lnTo>
                  <a:lnTo>
                    <a:pt x="381" y="479"/>
                  </a:lnTo>
                  <a:lnTo>
                    <a:pt x="368" y="490"/>
                  </a:lnTo>
                  <a:lnTo>
                    <a:pt x="354" y="504"/>
                  </a:lnTo>
                  <a:lnTo>
                    <a:pt x="343" y="522"/>
                  </a:lnTo>
                  <a:lnTo>
                    <a:pt x="336" y="540"/>
                  </a:lnTo>
                  <a:lnTo>
                    <a:pt x="336" y="555"/>
                  </a:lnTo>
                  <a:lnTo>
                    <a:pt x="343" y="567"/>
                  </a:lnTo>
                  <a:lnTo>
                    <a:pt x="349" y="574"/>
                  </a:lnTo>
                  <a:lnTo>
                    <a:pt x="354" y="576"/>
                  </a:lnTo>
                  <a:lnTo>
                    <a:pt x="356" y="576"/>
                  </a:lnTo>
                  <a:lnTo>
                    <a:pt x="347" y="616"/>
                  </a:lnTo>
                  <a:lnTo>
                    <a:pt x="349" y="623"/>
                  </a:lnTo>
                  <a:lnTo>
                    <a:pt x="356" y="630"/>
                  </a:lnTo>
                  <a:lnTo>
                    <a:pt x="363" y="637"/>
                  </a:lnTo>
                  <a:lnTo>
                    <a:pt x="368" y="641"/>
                  </a:lnTo>
                  <a:lnTo>
                    <a:pt x="383" y="639"/>
                  </a:lnTo>
                  <a:lnTo>
                    <a:pt x="395" y="632"/>
                  </a:lnTo>
                  <a:lnTo>
                    <a:pt x="399" y="625"/>
                  </a:lnTo>
                  <a:lnTo>
                    <a:pt x="401" y="623"/>
                  </a:lnTo>
                  <a:lnTo>
                    <a:pt x="404" y="625"/>
                  </a:lnTo>
                  <a:lnTo>
                    <a:pt x="406" y="630"/>
                  </a:lnTo>
                  <a:lnTo>
                    <a:pt x="413" y="634"/>
                  </a:lnTo>
                  <a:lnTo>
                    <a:pt x="422" y="637"/>
                  </a:lnTo>
                  <a:lnTo>
                    <a:pt x="431" y="634"/>
                  </a:lnTo>
                  <a:lnTo>
                    <a:pt x="437" y="630"/>
                  </a:lnTo>
                  <a:lnTo>
                    <a:pt x="440" y="625"/>
                  </a:lnTo>
                  <a:lnTo>
                    <a:pt x="442" y="623"/>
                  </a:lnTo>
                  <a:lnTo>
                    <a:pt x="442" y="625"/>
                  </a:lnTo>
                  <a:lnTo>
                    <a:pt x="444" y="628"/>
                  </a:lnTo>
                  <a:lnTo>
                    <a:pt x="449" y="632"/>
                  </a:lnTo>
                  <a:lnTo>
                    <a:pt x="451" y="634"/>
                  </a:lnTo>
                  <a:lnTo>
                    <a:pt x="462" y="634"/>
                  </a:lnTo>
                  <a:lnTo>
                    <a:pt x="471" y="630"/>
                  </a:lnTo>
                  <a:lnTo>
                    <a:pt x="476" y="628"/>
                  </a:lnTo>
                  <a:lnTo>
                    <a:pt x="478" y="625"/>
                  </a:lnTo>
                  <a:lnTo>
                    <a:pt x="492" y="628"/>
                  </a:lnTo>
                  <a:lnTo>
                    <a:pt x="505" y="614"/>
                  </a:lnTo>
                  <a:lnTo>
                    <a:pt x="514" y="598"/>
                  </a:lnTo>
                  <a:lnTo>
                    <a:pt x="516" y="592"/>
                  </a:lnTo>
                  <a:lnTo>
                    <a:pt x="512" y="528"/>
                  </a:lnTo>
                  <a:lnTo>
                    <a:pt x="498" y="485"/>
                  </a:lnTo>
                  <a:lnTo>
                    <a:pt x="485" y="463"/>
                  </a:lnTo>
                  <a:lnTo>
                    <a:pt x="478" y="456"/>
                  </a:lnTo>
                  <a:lnTo>
                    <a:pt x="465" y="368"/>
                  </a:lnTo>
                  <a:lnTo>
                    <a:pt x="449" y="291"/>
                  </a:lnTo>
                  <a:lnTo>
                    <a:pt x="428" y="226"/>
                  </a:lnTo>
                  <a:lnTo>
                    <a:pt x="406" y="172"/>
                  </a:lnTo>
                  <a:lnTo>
                    <a:pt x="379" y="124"/>
                  </a:lnTo>
                  <a:lnTo>
                    <a:pt x="349" y="88"/>
                  </a:lnTo>
                  <a:lnTo>
                    <a:pt x="318" y="57"/>
                  </a:lnTo>
                  <a:lnTo>
                    <a:pt x="286" y="34"/>
                  </a:lnTo>
                  <a:lnTo>
                    <a:pt x="252" y="18"/>
                  </a:lnTo>
                  <a:lnTo>
                    <a:pt x="219" y="7"/>
                  </a:lnTo>
                  <a:lnTo>
                    <a:pt x="185" y="2"/>
                  </a:lnTo>
                  <a:lnTo>
                    <a:pt x="151" y="0"/>
                  </a:lnTo>
                  <a:lnTo>
                    <a:pt x="119" y="2"/>
                  </a:lnTo>
                  <a:lnTo>
                    <a:pt x="88" y="7"/>
                  </a:lnTo>
                  <a:lnTo>
                    <a:pt x="58" y="14"/>
                  </a:lnTo>
                  <a:lnTo>
                    <a:pt x="31" y="23"/>
                  </a:lnTo>
                  <a:lnTo>
                    <a:pt x="13" y="61"/>
                  </a:lnTo>
                  <a:lnTo>
                    <a:pt x="4" y="97"/>
                  </a:lnTo>
                  <a:lnTo>
                    <a:pt x="0" y="129"/>
                  </a:lnTo>
                  <a:lnTo>
                    <a:pt x="2" y="158"/>
                  </a:lnTo>
                  <a:lnTo>
                    <a:pt x="9" y="183"/>
                  </a:lnTo>
                  <a:lnTo>
                    <a:pt x="22" y="206"/>
                  </a:lnTo>
                  <a:lnTo>
                    <a:pt x="38" y="226"/>
                  </a:lnTo>
                  <a:lnTo>
                    <a:pt x="56" y="244"/>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8" name="Freeform 65"/>
            <p:cNvSpPr>
              <a:spLocks/>
            </p:cNvSpPr>
            <p:nvPr/>
          </p:nvSpPr>
          <p:spPr bwMode="auto">
            <a:xfrm>
              <a:off x="4176" y="2662"/>
              <a:ext cx="135" cy="142"/>
            </a:xfrm>
            <a:custGeom>
              <a:avLst/>
              <a:gdLst>
                <a:gd name="T0" fmla="*/ 54 w 135"/>
                <a:gd name="T1" fmla="*/ 142 h 142"/>
                <a:gd name="T2" fmla="*/ 67 w 135"/>
                <a:gd name="T3" fmla="*/ 142 h 142"/>
                <a:gd name="T4" fmla="*/ 81 w 135"/>
                <a:gd name="T5" fmla="*/ 142 h 142"/>
                <a:gd name="T6" fmla="*/ 94 w 135"/>
                <a:gd name="T7" fmla="*/ 138 h 142"/>
                <a:gd name="T8" fmla="*/ 106 w 135"/>
                <a:gd name="T9" fmla="*/ 131 h 142"/>
                <a:gd name="T10" fmla="*/ 117 w 135"/>
                <a:gd name="T11" fmla="*/ 122 h 142"/>
                <a:gd name="T12" fmla="*/ 126 w 135"/>
                <a:gd name="T13" fmla="*/ 111 h 142"/>
                <a:gd name="T14" fmla="*/ 130 w 135"/>
                <a:gd name="T15" fmla="*/ 100 h 142"/>
                <a:gd name="T16" fmla="*/ 135 w 135"/>
                <a:gd name="T17" fmla="*/ 86 h 142"/>
                <a:gd name="T18" fmla="*/ 135 w 135"/>
                <a:gd name="T19" fmla="*/ 57 h 142"/>
                <a:gd name="T20" fmla="*/ 124 w 135"/>
                <a:gd name="T21" fmla="*/ 32 h 142"/>
                <a:gd name="T22" fmla="*/ 106 w 135"/>
                <a:gd name="T23" fmla="*/ 12 h 142"/>
                <a:gd name="T24" fmla="*/ 81 w 135"/>
                <a:gd name="T25" fmla="*/ 0 h 142"/>
                <a:gd name="T26" fmla="*/ 67 w 135"/>
                <a:gd name="T27" fmla="*/ 0 h 142"/>
                <a:gd name="T28" fmla="*/ 54 w 135"/>
                <a:gd name="T29" fmla="*/ 0 h 142"/>
                <a:gd name="T30" fmla="*/ 40 w 135"/>
                <a:gd name="T31" fmla="*/ 5 h 142"/>
                <a:gd name="T32" fmla="*/ 29 w 135"/>
                <a:gd name="T33" fmla="*/ 12 h 142"/>
                <a:gd name="T34" fmla="*/ 18 w 135"/>
                <a:gd name="T35" fmla="*/ 21 h 142"/>
                <a:gd name="T36" fmla="*/ 11 w 135"/>
                <a:gd name="T37" fmla="*/ 30 h 142"/>
                <a:gd name="T38" fmla="*/ 4 w 135"/>
                <a:gd name="T39" fmla="*/ 43 h 142"/>
                <a:gd name="T40" fmla="*/ 0 w 135"/>
                <a:gd name="T41" fmla="*/ 57 h 142"/>
                <a:gd name="T42" fmla="*/ 0 w 135"/>
                <a:gd name="T43" fmla="*/ 86 h 142"/>
                <a:gd name="T44" fmla="*/ 11 w 135"/>
                <a:gd name="T45" fmla="*/ 111 h 142"/>
                <a:gd name="T46" fmla="*/ 29 w 135"/>
                <a:gd name="T47" fmla="*/ 131 h 142"/>
                <a:gd name="T48" fmla="*/ 54 w 135"/>
                <a:gd name="T4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2">
                  <a:moveTo>
                    <a:pt x="54" y="142"/>
                  </a:moveTo>
                  <a:lnTo>
                    <a:pt x="67" y="142"/>
                  </a:lnTo>
                  <a:lnTo>
                    <a:pt x="81" y="142"/>
                  </a:lnTo>
                  <a:lnTo>
                    <a:pt x="94" y="138"/>
                  </a:lnTo>
                  <a:lnTo>
                    <a:pt x="106" y="131"/>
                  </a:lnTo>
                  <a:lnTo>
                    <a:pt x="117" y="122"/>
                  </a:lnTo>
                  <a:lnTo>
                    <a:pt x="126" y="111"/>
                  </a:lnTo>
                  <a:lnTo>
                    <a:pt x="130" y="100"/>
                  </a:lnTo>
                  <a:lnTo>
                    <a:pt x="135" y="86"/>
                  </a:lnTo>
                  <a:lnTo>
                    <a:pt x="135" y="57"/>
                  </a:lnTo>
                  <a:lnTo>
                    <a:pt x="124" y="32"/>
                  </a:lnTo>
                  <a:lnTo>
                    <a:pt x="106" y="12"/>
                  </a:lnTo>
                  <a:lnTo>
                    <a:pt x="81" y="0"/>
                  </a:lnTo>
                  <a:lnTo>
                    <a:pt x="67" y="0"/>
                  </a:lnTo>
                  <a:lnTo>
                    <a:pt x="54" y="0"/>
                  </a:lnTo>
                  <a:lnTo>
                    <a:pt x="40" y="5"/>
                  </a:lnTo>
                  <a:lnTo>
                    <a:pt x="29" y="12"/>
                  </a:lnTo>
                  <a:lnTo>
                    <a:pt x="18" y="21"/>
                  </a:lnTo>
                  <a:lnTo>
                    <a:pt x="11" y="30"/>
                  </a:lnTo>
                  <a:lnTo>
                    <a:pt x="4" y="43"/>
                  </a:lnTo>
                  <a:lnTo>
                    <a:pt x="0" y="57"/>
                  </a:lnTo>
                  <a:lnTo>
                    <a:pt x="0" y="86"/>
                  </a:lnTo>
                  <a:lnTo>
                    <a:pt x="11" y="111"/>
                  </a:lnTo>
                  <a:lnTo>
                    <a:pt x="29" y="131"/>
                  </a:lnTo>
                  <a:lnTo>
                    <a:pt x="54" y="14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199" name="Freeform 66"/>
            <p:cNvSpPr>
              <a:spLocks/>
            </p:cNvSpPr>
            <p:nvPr/>
          </p:nvSpPr>
          <p:spPr bwMode="auto">
            <a:xfrm>
              <a:off x="3413" y="2531"/>
              <a:ext cx="135" cy="143"/>
            </a:xfrm>
            <a:custGeom>
              <a:avLst/>
              <a:gdLst>
                <a:gd name="T0" fmla="*/ 56 w 135"/>
                <a:gd name="T1" fmla="*/ 143 h 143"/>
                <a:gd name="T2" fmla="*/ 70 w 135"/>
                <a:gd name="T3" fmla="*/ 143 h 143"/>
                <a:gd name="T4" fmla="*/ 83 w 135"/>
                <a:gd name="T5" fmla="*/ 143 h 143"/>
                <a:gd name="T6" fmla="*/ 94 w 135"/>
                <a:gd name="T7" fmla="*/ 138 h 143"/>
                <a:gd name="T8" fmla="*/ 106 w 135"/>
                <a:gd name="T9" fmla="*/ 131 h 143"/>
                <a:gd name="T10" fmla="*/ 117 w 135"/>
                <a:gd name="T11" fmla="*/ 122 h 143"/>
                <a:gd name="T12" fmla="*/ 126 w 135"/>
                <a:gd name="T13" fmla="*/ 111 h 143"/>
                <a:gd name="T14" fmla="*/ 131 w 135"/>
                <a:gd name="T15" fmla="*/ 100 h 143"/>
                <a:gd name="T16" fmla="*/ 135 w 135"/>
                <a:gd name="T17" fmla="*/ 86 h 143"/>
                <a:gd name="T18" fmla="*/ 135 w 135"/>
                <a:gd name="T19" fmla="*/ 57 h 143"/>
                <a:gd name="T20" fmla="*/ 126 w 135"/>
                <a:gd name="T21" fmla="*/ 32 h 143"/>
                <a:gd name="T22" fmla="*/ 106 w 135"/>
                <a:gd name="T23" fmla="*/ 12 h 143"/>
                <a:gd name="T24" fmla="*/ 81 w 135"/>
                <a:gd name="T25" fmla="*/ 0 h 143"/>
                <a:gd name="T26" fmla="*/ 67 w 135"/>
                <a:gd name="T27" fmla="*/ 0 h 143"/>
                <a:gd name="T28" fmla="*/ 54 w 135"/>
                <a:gd name="T29" fmla="*/ 0 h 143"/>
                <a:gd name="T30" fmla="*/ 42 w 135"/>
                <a:gd name="T31" fmla="*/ 5 h 143"/>
                <a:gd name="T32" fmla="*/ 31 w 135"/>
                <a:gd name="T33" fmla="*/ 12 h 143"/>
                <a:gd name="T34" fmla="*/ 20 w 135"/>
                <a:gd name="T35" fmla="*/ 21 h 143"/>
                <a:gd name="T36" fmla="*/ 11 w 135"/>
                <a:gd name="T37" fmla="*/ 32 h 143"/>
                <a:gd name="T38" fmla="*/ 4 w 135"/>
                <a:gd name="T39" fmla="*/ 45 h 143"/>
                <a:gd name="T40" fmla="*/ 0 w 135"/>
                <a:gd name="T41" fmla="*/ 59 h 143"/>
                <a:gd name="T42" fmla="*/ 0 w 135"/>
                <a:gd name="T43" fmla="*/ 86 h 143"/>
                <a:gd name="T44" fmla="*/ 11 w 135"/>
                <a:gd name="T45" fmla="*/ 111 h 143"/>
                <a:gd name="T46" fmla="*/ 31 w 135"/>
                <a:gd name="T47" fmla="*/ 131 h 143"/>
                <a:gd name="T48" fmla="*/ 56 w 135"/>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56" y="143"/>
                  </a:moveTo>
                  <a:lnTo>
                    <a:pt x="70" y="143"/>
                  </a:lnTo>
                  <a:lnTo>
                    <a:pt x="83" y="143"/>
                  </a:lnTo>
                  <a:lnTo>
                    <a:pt x="94" y="138"/>
                  </a:lnTo>
                  <a:lnTo>
                    <a:pt x="106" y="131"/>
                  </a:lnTo>
                  <a:lnTo>
                    <a:pt x="117" y="122"/>
                  </a:lnTo>
                  <a:lnTo>
                    <a:pt x="126" y="111"/>
                  </a:lnTo>
                  <a:lnTo>
                    <a:pt x="131" y="100"/>
                  </a:lnTo>
                  <a:lnTo>
                    <a:pt x="135" y="86"/>
                  </a:lnTo>
                  <a:lnTo>
                    <a:pt x="135" y="57"/>
                  </a:lnTo>
                  <a:lnTo>
                    <a:pt x="126" y="32"/>
                  </a:lnTo>
                  <a:lnTo>
                    <a:pt x="106" y="12"/>
                  </a:lnTo>
                  <a:lnTo>
                    <a:pt x="81" y="0"/>
                  </a:lnTo>
                  <a:lnTo>
                    <a:pt x="67" y="0"/>
                  </a:lnTo>
                  <a:lnTo>
                    <a:pt x="54" y="0"/>
                  </a:lnTo>
                  <a:lnTo>
                    <a:pt x="42" y="5"/>
                  </a:lnTo>
                  <a:lnTo>
                    <a:pt x="31" y="12"/>
                  </a:lnTo>
                  <a:lnTo>
                    <a:pt x="20" y="21"/>
                  </a:lnTo>
                  <a:lnTo>
                    <a:pt x="11" y="32"/>
                  </a:lnTo>
                  <a:lnTo>
                    <a:pt x="4" y="45"/>
                  </a:lnTo>
                  <a:lnTo>
                    <a:pt x="0" y="59"/>
                  </a:lnTo>
                  <a:lnTo>
                    <a:pt x="0" y="86"/>
                  </a:lnTo>
                  <a:lnTo>
                    <a:pt x="11" y="111"/>
                  </a:lnTo>
                  <a:lnTo>
                    <a:pt x="31" y="131"/>
                  </a:lnTo>
                  <a:lnTo>
                    <a:pt x="56" y="143"/>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0" name="Freeform 67"/>
            <p:cNvSpPr>
              <a:spLocks/>
            </p:cNvSpPr>
            <p:nvPr/>
          </p:nvSpPr>
          <p:spPr bwMode="auto">
            <a:xfrm>
              <a:off x="3433" y="2554"/>
              <a:ext cx="56" cy="54"/>
            </a:xfrm>
            <a:custGeom>
              <a:avLst/>
              <a:gdLst>
                <a:gd name="T0" fmla="*/ 22 w 56"/>
                <a:gd name="T1" fmla="*/ 54 h 54"/>
                <a:gd name="T2" fmla="*/ 34 w 56"/>
                <a:gd name="T3" fmla="*/ 54 h 54"/>
                <a:gd name="T4" fmla="*/ 45 w 56"/>
                <a:gd name="T5" fmla="*/ 50 h 54"/>
                <a:gd name="T6" fmla="*/ 52 w 56"/>
                <a:gd name="T7" fmla="*/ 43 h 54"/>
                <a:gd name="T8" fmla="*/ 56 w 56"/>
                <a:gd name="T9" fmla="*/ 34 h 54"/>
                <a:gd name="T10" fmla="*/ 56 w 56"/>
                <a:gd name="T11" fmla="*/ 22 h 54"/>
                <a:gd name="T12" fmla="*/ 52 w 56"/>
                <a:gd name="T13" fmla="*/ 11 h 54"/>
                <a:gd name="T14" fmla="*/ 45 w 56"/>
                <a:gd name="T15" fmla="*/ 4 h 54"/>
                <a:gd name="T16" fmla="*/ 34 w 56"/>
                <a:gd name="T17" fmla="*/ 0 h 54"/>
                <a:gd name="T18" fmla="*/ 22 w 56"/>
                <a:gd name="T19" fmla="*/ 0 h 54"/>
                <a:gd name="T20" fmla="*/ 13 w 56"/>
                <a:gd name="T21" fmla="*/ 4 h 54"/>
                <a:gd name="T22" fmla="*/ 4 w 56"/>
                <a:gd name="T23" fmla="*/ 11 h 54"/>
                <a:gd name="T24" fmla="*/ 0 w 56"/>
                <a:gd name="T25" fmla="*/ 22 h 54"/>
                <a:gd name="T26" fmla="*/ 0 w 56"/>
                <a:gd name="T27" fmla="*/ 34 h 54"/>
                <a:gd name="T28" fmla="*/ 4 w 56"/>
                <a:gd name="T29" fmla="*/ 43 h 54"/>
                <a:gd name="T30" fmla="*/ 13 w 56"/>
                <a:gd name="T31" fmla="*/ 50 h 54"/>
                <a:gd name="T32" fmla="*/ 22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22" y="54"/>
                  </a:moveTo>
                  <a:lnTo>
                    <a:pt x="34" y="54"/>
                  </a:lnTo>
                  <a:lnTo>
                    <a:pt x="45" y="50"/>
                  </a:lnTo>
                  <a:lnTo>
                    <a:pt x="52" y="43"/>
                  </a:lnTo>
                  <a:lnTo>
                    <a:pt x="56" y="34"/>
                  </a:lnTo>
                  <a:lnTo>
                    <a:pt x="56" y="22"/>
                  </a:lnTo>
                  <a:lnTo>
                    <a:pt x="52" y="11"/>
                  </a:lnTo>
                  <a:lnTo>
                    <a:pt x="45" y="4"/>
                  </a:lnTo>
                  <a:lnTo>
                    <a:pt x="34" y="0"/>
                  </a:lnTo>
                  <a:lnTo>
                    <a:pt x="22" y="0"/>
                  </a:lnTo>
                  <a:lnTo>
                    <a:pt x="13" y="4"/>
                  </a:lnTo>
                  <a:lnTo>
                    <a:pt x="4" y="11"/>
                  </a:lnTo>
                  <a:lnTo>
                    <a:pt x="0" y="22"/>
                  </a:lnTo>
                  <a:lnTo>
                    <a:pt x="0" y="34"/>
                  </a:lnTo>
                  <a:lnTo>
                    <a:pt x="4" y="43"/>
                  </a:lnTo>
                  <a:lnTo>
                    <a:pt x="13" y="50"/>
                  </a:lnTo>
                  <a:lnTo>
                    <a:pt x="22" y="54"/>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1" name="Freeform 68"/>
            <p:cNvSpPr>
              <a:spLocks/>
            </p:cNvSpPr>
            <p:nvPr/>
          </p:nvSpPr>
          <p:spPr bwMode="auto">
            <a:xfrm>
              <a:off x="4191" y="2685"/>
              <a:ext cx="57" cy="56"/>
            </a:xfrm>
            <a:custGeom>
              <a:avLst/>
              <a:gdLst>
                <a:gd name="T0" fmla="*/ 23 w 57"/>
                <a:gd name="T1" fmla="*/ 56 h 56"/>
                <a:gd name="T2" fmla="*/ 34 w 57"/>
                <a:gd name="T3" fmla="*/ 56 h 56"/>
                <a:gd name="T4" fmla="*/ 45 w 57"/>
                <a:gd name="T5" fmla="*/ 52 h 56"/>
                <a:gd name="T6" fmla="*/ 52 w 57"/>
                <a:gd name="T7" fmla="*/ 45 h 56"/>
                <a:gd name="T8" fmla="*/ 57 w 57"/>
                <a:gd name="T9" fmla="*/ 34 h 56"/>
                <a:gd name="T10" fmla="*/ 57 w 57"/>
                <a:gd name="T11" fmla="*/ 22 h 56"/>
                <a:gd name="T12" fmla="*/ 52 w 57"/>
                <a:gd name="T13" fmla="*/ 13 h 56"/>
                <a:gd name="T14" fmla="*/ 45 w 57"/>
                <a:gd name="T15" fmla="*/ 4 h 56"/>
                <a:gd name="T16" fmla="*/ 34 w 57"/>
                <a:gd name="T17" fmla="*/ 0 h 56"/>
                <a:gd name="T18" fmla="*/ 23 w 57"/>
                <a:gd name="T19" fmla="*/ 0 h 56"/>
                <a:gd name="T20" fmla="*/ 12 w 57"/>
                <a:gd name="T21" fmla="*/ 4 h 56"/>
                <a:gd name="T22" fmla="*/ 5 w 57"/>
                <a:gd name="T23" fmla="*/ 11 h 56"/>
                <a:gd name="T24" fmla="*/ 0 w 57"/>
                <a:gd name="T25" fmla="*/ 22 h 56"/>
                <a:gd name="T26" fmla="*/ 0 w 57"/>
                <a:gd name="T27" fmla="*/ 34 h 56"/>
                <a:gd name="T28" fmla="*/ 5 w 57"/>
                <a:gd name="T29" fmla="*/ 45 h 56"/>
                <a:gd name="T30" fmla="*/ 12 w 57"/>
                <a:gd name="T31" fmla="*/ 52 h 56"/>
                <a:gd name="T32" fmla="*/ 23 w 5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
                  <a:moveTo>
                    <a:pt x="23" y="56"/>
                  </a:moveTo>
                  <a:lnTo>
                    <a:pt x="34" y="56"/>
                  </a:lnTo>
                  <a:lnTo>
                    <a:pt x="45" y="52"/>
                  </a:lnTo>
                  <a:lnTo>
                    <a:pt x="52" y="45"/>
                  </a:lnTo>
                  <a:lnTo>
                    <a:pt x="57" y="34"/>
                  </a:lnTo>
                  <a:lnTo>
                    <a:pt x="57" y="22"/>
                  </a:lnTo>
                  <a:lnTo>
                    <a:pt x="52" y="13"/>
                  </a:lnTo>
                  <a:lnTo>
                    <a:pt x="45" y="4"/>
                  </a:lnTo>
                  <a:lnTo>
                    <a:pt x="34" y="0"/>
                  </a:lnTo>
                  <a:lnTo>
                    <a:pt x="23" y="0"/>
                  </a:lnTo>
                  <a:lnTo>
                    <a:pt x="12" y="4"/>
                  </a:lnTo>
                  <a:lnTo>
                    <a:pt x="5" y="11"/>
                  </a:lnTo>
                  <a:lnTo>
                    <a:pt x="0" y="22"/>
                  </a:lnTo>
                  <a:lnTo>
                    <a:pt x="0" y="34"/>
                  </a:lnTo>
                  <a:lnTo>
                    <a:pt x="5" y="45"/>
                  </a:lnTo>
                  <a:lnTo>
                    <a:pt x="12" y="52"/>
                  </a:lnTo>
                  <a:lnTo>
                    <a:pt x="23" y="56"/>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2" name="Freeform 69"/>
            <p:cNvSpPr>
              <a:spLocks/>
            </p:cNvSpPr>
            <p:nvPr/>
          </p:nvSpPr>
          <p:spPr bwMode="auto">
            <a:xfrm>
              <a:off x="3654" y="2762"/>
              <a:ext cx="445" cy="83"/>
            </a:xfrm>
            <a:custGeom>
              <a:avLst/>
              <a:gdLst>
                <a:gd name="T0" fmla="*/ 0 w 445"/>
                <a:gd name="T1" fmla="*/ 0 h 83"/>
                <a:gd name="T2" fmla="*/ 2 w 445"/>
                <a:gd name="T3" fmla="*/ 2 h 83"/>
                <a:gd name="T4" fmla="*/ 9 w 445"/>
                <a:gd name="T5" fmla="*/ 4 h 83"/>
                <a:gd name="T6" fmla="*/ 20 w 445"/>
                <a:gd name="T7" fmla="*/ 11 h 83"/>
                <a:gd name="T8" fmla="*/ 34 w 445"/>
                <a:gd name="T9" fmla="*/ 18 h 83"/>
                <a:gd name="T10" fmla="*/ 52 w 445"/>
                <a:gd name="T11" fmla="*/ 24 h 83"/>
                <a:gd name="T12" fmla="*/ 72 w 445"/>
                <a:gd name="T13" fmla="*/ 31 h 83"/>
                <a:gd name="T14" fmla="*/ 97 w 445"/>
                <a:gd name="T15" fmla="*/ 40 h 83"/>
                <a:gd name="T16" fmla="*/ 124 w 445"/>
                <a:gd name="T17" fmla="*/ 47 h 83"/>
                <a:gd name="T18" fmla="*/ 156 w 445"/>
                <a:gd name="T19" fmla="*/ 54 h 83"/>
                <a:gd name="T20" fmla="*/ 187 w 445"/>
                <a:gd name="T21" fmla="*/ 58 h 83"/>
                <a:gd name="T22" fmla="*/ 221 w 445"/>
                <a:gd name="T23" fmla="*/ 63 h 83"/>
                <a:gd name="T24" fmla="*/ 257 w 445"/>
                <a:gd name="T25" fmla="*/ 63 h 83"/>
                <a:gd name="T26" fmla="*/ 296 w 445"/>
                <a:gd name="T27" fmla="*/ 61 h 83"/>
                <a:gd name="T28" fmla="*/ 336 w 445"/>
                <a:gd name="T29" fmla="*/ 54 h 83"/>
                <a:gd name="T30" fmla="*/ 377 w 445"/>
                <a:gd name="T31" fmla="*/ 45 h 83"/>
                <a:gd name="T32" fmla="*/ 418 w 445"/>
                <a:gd name="T33" fmla="*/ 31 h 83"/>
                <a:gd name="T34" fmla="*/ 404 w 445"/>
                <a:gd name="T35" fmla="*/ 11 h 83"/>
                <a:gd name="T36" fmla="*/ 413 w 445"/>
                <a:gd name="T37" fmla="*/ 13 h 83"/>
                <a:gd name="T38" fmla="*/ 429 w 445"/>
                <a:gd name="T39" fmla="*/ 22 h 83"/>
                <a:gd name="T40" fmla="*/ 445 w 445"/>
                <a:gd name="T41" fmla="*/ 42 h 83"/>
                <a:gd name="T42" fmla="*/ 445 w 445"/>
                <a:gd name="T43" fmla="*/ 74 h 83"/>
                <a:gd name="T44" fmla="*/ 431 w 445"/>
                <a:gd name="T45" fmla="*/ 49 h 83"/>
                <a:gd name="T46" fmla="*/ 429 w 445"/>
                <a:gd name="T47" fmla="*/ 49 h 83"/>
                <a:gd name="T48" fmla="*/ 422 w 445"/>
                <a:gd name="T49" fmla="*/ 54 h 83"/>
                <a:gd name="T50" fmla="*/ 409 w 445"/>
                <a:gd name="T51" fmla="*/ 58 h 83"/>
                <a:gd name="T52" fmla="*/ 393 w 445"/>
                <a:gd name="T53" fmla="*/ 63 h 83"/>
                <a:gd name="T54" fmla="*/ 373 w 445"/>
                <a:gd name="T55" fmla="*/ 70 h 83"/>
                <a:gd name="T56" fmla="*/ 350 w 445"/>
                <a:gd name="T57" fmla="*/ 74 h 83"/>
                <a:gd name="T58" fmla="*/ 323 w 445"/>
                <a:gd name="T59" fmla="*/ 79 h 83"/>
                <a:gd name="T60" fmla="*/ 294 w 445"/>
                <a:gd name="T61" fmla="*/ 81 h 83"/>
                <a:gd name="T62" fmla="*/ 260 w 445"/>
                <a:gd name="T63" fmla="*/ 83 h 83"/>
                <a:gd name="T64" fmla="*/ 226 w 445"/>
                <a:gd name="T65" fmla="*/ 83 h 83"/>
                <a:gd name="T66" fmla="*/ 192 w 445"/>
                <a:gd name="T67" fmla="*/ 79 h 83"/>
                <a:gd name="T68" fmla="*/ 154 w 445"/>
                <a:gd name="T69" fmla="*/ 72 h 83"/>
                <a:gd name="T70" fmla="*/ 115 w 445"/>
                <a:gd name="T71" fmla="*/ 61 h 83"/>
                <a:gd name="T72" fmla="*/ 77 w 445"/>
                <a:gd name="T73" fmla="*/ 45 h 83"/>
                <a:gd name="T74" fmla="*/ 38 w 445"/>
                <a:gd name="T75" fmla="*/ 24 h 83"/>
                <a:gd name="T76" fmla="*/ 0 w 445"/>
                <a:gd name="T7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5" h="83">
                  <a:moveTo>
                    <a:pt x="0" y="0"/>
                  </a:moveTo>
                  <a:lnTo>
                    <a:pt x="2" y="2"/>
                  </a:lnTo>
                  <a:lnTo>
                    <a:pt x="9" y="4"/>
                  </a:lnTo>
                  <a:lnTo>
                    <a:pt x="20" y="11"/>
                  </a:lnTo>
                  <a:lnTo>
                    <a:pt x="34" y="18"/>
                  </a:lnTo>
                  <a:lnTo>
                    <a:pt x="52" y="24"/>
                  </a:lnTo>
                  <a:lnTo>
                    <a:pt x="72" y="31"/>
                  </a:lnTo>
                  <a:lnTo>
                    <a:pt x="97" y="40"/>
                  </a:lnTo>
                  <a:lnTo>
                    <a:pt x="124" y="47"/>
                  </a:lnTo>
                  <a:lnTo>
                    <a:pt x="156" y="54"/>
                  </a:lnTo>
                  <a:lnTo>
                    <a:pt x="187" y="58"/>
                  </a:lnTo>
                  <a:lnTo>
                    <a:pt x="221" y="63"/>
                  </a:lnTo>
                  <a:lnTo>
                    <a:pt x="257" y="63"/>
                  </a:lnTo>
                  <a:lnTo>
                    <a:pt x="296" y="61"/>
                  </a:lnTo>
                  <a:lnTo>
                    <a:pt x="336" y="54"/>
                  </a:lnTo>
                  <a:lnTo>
                    <a:pt x="377" y="45"/>
                  </a:lnTo>
                  <a:lnTo>
                    <a:pt x="418" y="31"/>
                  </a:lnTo>
                  <a:lnTo>
                    <a:pt x="404" y="11"/>
                  </a:lnTo>
                  <a:lnTo>
                    <a:pt x="413" y="13"/>
                  </a:lnTo>
                  <a:lnTo>
                    <a:pt x="429" y="22"/>
                  </a:lnTo>
                  <a:lnTo>
                    <a:pt x="445" y="42"/>
                  </a:lnTo>
                  <a:lnTo>
                    <a:pt x="445" y="74"/>
                  </a:lnTo>
                  <a:lnTo>
                    <a:pt x="431" y="49"/>
                  </a:lnTo>
                  <a:lnTo>
                    <a:pt x="429" y="49"/>
                  </a:lnTo>
                  <a:lnTo>
                    <a:pt x="422" y="54"/>
                  </a:lnTo>
                  <a:lnTo>
                    <a:pt x="409" y="58"/>
                  </a:lnTo>
                  <a:lnTo>
                    <a:pt x="393" y="63"/>
                  </a:lnTo>
                  <a:lnTo>
                    <a:pt x="373" y="70"/>
                  </a:lnTo>
                  <a:lnTo>
                    <a:pt x="350" y="74"/>
                  </a:lnTo>
                  <a:lnTo>
                    <a:pt x="323" y="79"/>
                  </a:lnTo>
                  <a:lnTo>
                    <a:pt x="294" y="81"/>
                  </a:lnTo>
                  <a:lnTo>
                    <a:pt x="260" y="83"/>
                  </a:lnTo>
                  <a:lnTo>
                    <a:pt x="226" y="83"/>
                  </a:lnTo>
                  <a:lnTo>
                    <a:pt x="192" y="79"/>
                  </a:lnTo>
                  <a:lnTo>
                    <a:pt x="154" y="72"/>
                  </a:lnTo>
                  <a:lnTo>
                    <a:pt x="115" y="61"/>
                  </a:lnTo>
                  <a:lnTo>
                    <a:pt x="77" y="45"/>
                  </a:lnTo>
                  <a:lnTo>
                    <a:pt x="38" y="24"/>
                  </a:lnTo>
                  <a:lnTo>
                    <a:pt x="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3" name="Freeform 70"/>
            <p:cNvSpPr>
              <a:spLocks/>
            </p:cNvSpPr>
            <p:nvPr/>
          </p:nvSpPr>
          <p:spPr bwMode="auto">
            <a:xfrm>
              <a:off x="3769" y="2662"/>
              <a:ext cx="142" cy="57"/>
            </a:xfrm>
            <a:custGeom>
              <a:avLst/>
              <a:gdLst>
                <a:gd name="T0" fmla="*/ 0 w 142"/>
                <a:gd name="T1" fmla="*/ 57 h 57"/>
                <a:gd name="T2" fmla="*/ 2 w 142"/>
                <a:gd name="T3" fmla="*/ 54 h 57"/>
                <a:gd name="T4" fmla="*/ 9 w 142"/>
                <a:gd name="T5" fmla="*/ 45 h 57"/>
                <a:gd name="T6" fmla="*/ 18 w 142"/>
                <a:gd name="T7" fmla="*/ 34 h 57"/>
                <a:gd name="T8" fmla="*/ 34 w 142"/>
                <a:gd name="T9" fmla="*/ 25 h 57"/>
                <a:gd name="T10" fmla="*/ 54 w 142"/>
                <a:gd name="T11" fmla="*/ 18 h 57"/>
                <a:gd name="T12" fmla="*/ 79 w 142"/>
                <a:gd name="T13" fmla="*/ 21 h 57"/>
                <a:gd name="T14" fmla="*/ 109 w 142"/>
                <a:gd name="T15" fmla="*/ 30 h 57"/>
                <a:gd name="T16" fmla="*/ 142 w 142"/>
                <a:gd name="T17" fmla="*/ 50 h 57"/>
                <a:gd name="T18" fmla="*/ 140 w 142"/>
                <a:gd name="T19" fmla="*/ 45 h 57"/>
                <a:gd name="T20" fmla="*/ 129 w 142"/>
                <a:gd name="T21" fmla="*/ 34 h 57"/>
                <a:gd name="T22" fmla="*/ 115 w 142"/>
                <a:gd name="T23" fmla="*/ 21 h 57"/>
                <a:gd name="T24" fmla="*/ 97 w 142"/>
                <a:gd name="T25" fmla="*/ 7 h 57"/>
                <a:gd name="T26" fmla="*/ 75 w 142"/>
                <a:gd name="T27" fmla="*/ 0 h 57"/>
                <a:gd name="T28" fmla="*/ 52 w 142"/>
                <a:gd name="T29" fmla="*/ 5 h 57"/>
                <a:gd name="T30" fmla="*/ 25 w 142"/>
                <a:gd name="T31" fmla="*/ 21 h 57"/>
                <a:gd name="T32" fmla="*/ 0 w 142"/>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57">
                  <a:moveTo>
                    <a:pt x="0" y="57"/>
                  </a:moveTo>
                  <a:lnTo>
                    <a:pt x="2" y="54"/>
                  </a:lnTo>
                  <a:lnTo>
                    <a:pt x="9" y="45"/>
                  </a:lnTo>
                  <a:lnTo>
                    <a:pt x="18" y="34"/>
                  </a:lnTo>
                  <a:lnTo>
                    <a:pt x="34" y="25"/>
                  </a:lnTo>
                  <a:lnTo>
                    <a:pt x="54" y="18"/>
                  </a:lnTo>
                  <a:lnTo>
                    <a:pt x="79" y="21"/>
                  </a:lnTo>
                  <a:lnTo>
                    <a:pt x="109" y="30"/>
                  </a:lnTo>
                  <a:lnTo>
                    <a:pt x="142" y="50"/>
                  </a:lnTo>
                  <a:lnTo>
                    <a:pt x="140" y="45"/>
                  </a:lnTo>
                  <a:lnTo>
                    <a:pt x="129" y="34"/>
                  </a:lnTo>
                  <a:lnTo>
                    <a:pt x="115" y="21"/>
                  </a:lnTo>
                  <a:lnTo>
                    <a:pt x="97" y="7"/>
                  </a:lnTo>
                  <a:lnTo>
                    <a:pt x="75" y="0"/>
                  </a:lnTo>
                  <a:lnTo>
                    <a:pt x="52" y="5"/>
                  </a:lnTo>
                  <a:lnTo>
                    <a:pt x="25" y="21"/>
                  </a:lnTo>
                  <a:lnTo>
                    <a:pt x="0" y="57"/>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4" name="Freeform 71"/>
            <p:cNvSpPr>
              <a:spLocks/>
            </p:cNvSpPr>
            <p:nvPr/>
          </p:nvSpPr>
          <p:spPr bwMode="auto">
            <a:xfrm>
              <a:off x="3388" y="2450"/>
              <a:ext cx="205" cy="72"/>
            </a:xfrm>
            <a:custGeom>
              <a:avLst/>
              <a:gdLst>
                <a:gd name="T0" fmla="*/ 0 w 205"/>
                <a:gd name="T1" fmla="*/ 45 h 72"/>
                <a:gd name="T2" fmla="*/ 4 w 205"/>
                <a:gd name="T3" fmla="*/ 43 h 72"/>
                <a:gd name="T4" fmla="*/ 18 w 205"/>
                <a:gd name="T5" fmla="*/ 36 h 72"/>
                <a:gd name="T6" fmla="*/ 38 w 205"/>
                <a:gd name="T7" fmla="*/ 27 h 72"/>
                <a:gd name="T8" fmla="*/ 63 w 205"/>
                <a:gd name="T9" fmla="*/ 20 h 72"/>
                <a:gd name="T10" fmla="*/ 95 w 205"/>
                <a:gd name="T11" fmla="*/ 20 h 72"/>
                <a:gd name="T12" fmla="*/ 128 w 205"/>
                <a:gd name="T13" fmla="*/ 27 h 72"/>
                <a:gd name="T14" fmla="*/ 167 w 205"/>
                <a:gd name="T15" fmla="*/ 43 h 72"/>
                <a:gd name="T16" fmla="*/ 205 w 205"/>
                <a:gd name="T17" fmla="*/ 72 h 72"/>
                <a:gd name="T18" fmla="*/ 201 w 205"/>
                <a:gd name="T19" fmla="*/ 66 h 72"/>
                <a:gd name="T20" fmla="*/ 192 w 205"/>
                <a:gd name="T21" fmla="*/ 52 h 72"/>
                <a:gd name="T22" fmla="*/ 176 w 205"/>
                <a:gd name="T23" fmla="*/ 32 h 72"/>
                <a:gd name="T24" fmla="*/ 151 w 205"/>
                <a:gd name="T25" fmla="*/ 14 h 72"/>
                <a:gd name="T26" fmla="*/ 122 w 205"/>
                <a:gd name="T27" fmla="*/ 2 h 72"/>
                <a:gd name="T28" fmla="*/ 88 w 205"/>
                <a:gd name="T29" fmla="*/ 0 h 72"/>
                <a:gd name="T30" fmla="*/ 47 w 205"/>
                <a:gd name="T31" fmla="*/ 14 h 72"/>
                <a:gd name="T32" fmla="*/ 0 w 205"/>
                <a:gd name="T3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72">
                  <a:moveTo>
                    <a:pt x="0" y="45"/>
                  </a:moveTo>
                  <a:lnTo>
                    <a:pt x="4" y="43"/>
                  </a:lnTo>
                  <a:lnTo>
                    <a:pt x="18" y="36"/>
                  </a:lnTo>
                  <a:lnTo>
                    <a:pt x="38" y="27"/>
                  </a:lnTo>
                  <a:lnTo>
                    <a:pt x="63" y="20"/>
                  </a:lnTo>
                  <a:lnTo>
                    <a:pt x="95" y="20"/>
                  </a:lnTo>
                  <a:lnTo>
                    <a:pt x="128" y="27"/>
                  </a:lnTo>
                  <a:lnTo>
                    <a:pt x="167" y="43"/>
                  </a:lnTo>
                  <a:lnTo>
                    <a:pt x="205" y="72"/>
                  </a:lnTo>
                  <a:lnTo>
                    <a:pt x="201" y="66"/>
                  </a:lnTo>
                  <a:lnTo>
                    <a:pt x="192" y="52"/>
                  </a:lnTo>
                  <a:lnTo>
                    <a:pt x="176" y="32"/>
                  </a:lnTo>
                  <a:lnTo>
                    <a:pt x="151" y="14"/>
                  </a:lnTo>
                  <a:lnTo>
                    <a:pt x="122" y="2"/>
                  </a:lnTo>
                  <a:lnTo>
                    <a:pt x="88" y="0"/>
                  </a:lnTo>
                  <a:lnTo>
                    <a:pt x="47" y="14"/>
                  </a:lnTo>
                  <a:lnTo>
                    <a:pt x="0" y="45"/>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5" name="Freeform 72"/>
            <p:cNvSpPr>
              <a:spLocks/>
            </p:cNvSpPr>
            <p:nvPr/>
          </p:nvSpPr>
          <p:spPr bwMode="auto">
            <a:xfrm>
              <a:off x="4157" y="2576"/>
              <a:ext cx="206" cy="73"/>
            </a:xfrm>
            <a:custGeom>
              <a:avLst/>
              <a:gdLst>
                <a:gd name="T0" fmla="*/ 0 w 206"/>
                <a:gd name="T1" fmla="*/ 46 h 73"/>
                <a:gd name="T2" fmla="*/ 5 w 206"/>
                <a:gd name="T3" fmla="*/ 43 h 73"/>
                <a:gd name="T4" fmla="*/ 19 w 206"/>
                <a:gd name="T5" fmla="*/ 37 h 73"/>
                <a:gd name="T6" fmla="*/ 39 w 206"/>
                <a:gd name="T7" fmla="*/ 28 h 73"/>
                <a:gd name="T8" fmla="*/ 66 w 206"/>
                <a:gd name="T9" fmla="*/ 21 h 73"/>
                <a:gd name="T10" fmla="*/ 95 w 206"/>
                <a:gd name="T11" fmla="*/ 21 h 73"/>
                <a:gd name="T12" fmla="*/ 131 w 206"/>
                <a:gd name="T13" fmla="*/ 28 h 73"/>
                <a:gd name="T14" fmla="*/ 167 w 206"/>
                <a:gd name="T15" fmla="*/ 43 h 73"/>
                <a:gd name="T16" fmla="*/ 206 w 206"/>
                <a:gd name="T17" fmla="*/ 73 h 73"/>
                <a:gd name="T18" fmla="*/ 201 w 206"/>
                <a:gd name="T19" fmla="*/ 66 h 73"/>
                <a:gd name="T20" fmla="*/ 192 w 206"/>
                <a:gd name="T21" fmla="*/ 52 h 73"/>
                <a:gd name="T22" fmla="*/ 177 w 206"/>
                <a:gd name="T23" fmla="*/ 32 h 73"/>
                <a:gd name="T24" fmla="*/ 152 w 206"/>
                <a:gd name="T25" fmla="*/ 14 h 73"/>
                <a:gd name="T26" fmla="*/ 122 w 206"/>
                <a:gd name="T27" fmla="*/ 3 h 73"/>
                <a:gd name="T28" fmla="*/ 88 w 206"/>
                <a:gd name="T29" fmla="*/ 0 h 73"/>
                <a:gd name="T30" fmla="*/ 48 w 206"/>
                <a:gd name="T31" fmla="*/ 14 h 73"/>
                <a:gd name="T32" fmla="*/ 0 w 206"/>
                <a:gd name="T3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73">
                  <a:moveTo>
                    <a:pt x="0" y="46"/>
                  </a:moveTo>
                  <a:lnTo>
                    <a:pt x="5" y="43"/>
                  </a:lnTo>
                  <a:lnTo>
                    <a:pt x="19" y="37"/>
                  </a:lnTo>
                  <a:lnTo>
                    <a:pt x="39" y="28"/>
                  </a:lnTo>
                  <a:lnTo>
                    <a:pt x="66" y="21"/>
                  </a:lnTo>
                  <a:lnTo>
                    <a:pt x="95" y="21"/>
                  </a:lnTo>
                  <a:lnTo>
                    <a:pt x="131" y="28"/>
                  </a:lnTo>
                  <a:lnTo>
                    <a:pt x="167" y="43"/>
                  </a:lnTo>
                  <a:lnTo>
                    <a:pt x="206" y="73"/>
                  </a:lnTo>
                  <a:lnTo>
                    <a:pt x="201" y="66"/>
                  </a:lnTo>
                  <a:lnTo>
                    <a:pt x="192" y="52"/>
                  </a:lnTo>
                  <a:lnTo>
                    <a:pt x="177" y="32"/>
                  </a:lnTo>
                  <a:lnTo>
                    <a:pt x="152" y="14"/>
                  </a:lnTo>
                  <a:lnTo>
                    <a:pt x="122" y="3"/>
                  </a:lnTo>
                  <a:lnTo>
                    <a:pt x="88" y="0"/>
                  </a:lnTo>
                  <a:lnTo>
                    <a:pt x="48" y="14"/>
                  </a:lnTo>
                  <a:lnTo>
                    <a:pt x="0" y="4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6" name="Freeform 73"/>
            <p:cNvSpPr>
              <a:spLocks/>
            </p:cNvSpPr>
            <p:nvPr/>
          </p:nvSpPr>
          <p:spPr bwMode="auto">
            <a:xfrm>
              <a:off x="2058" y="2583"/>
              <a:ext cx="154" cy="170"/>
            </a:xfrm>
            <a:custGeom>
              <a:avLst/>
              <a:gdLst>
                <a:gd name="T0" fmla="*/ 84 w 154"/>
                <a:gd name="T1" fmla="*/ 170 h 170"/>
                <a:gd name="T2" fmla="*/ 68 w 154"/>
                <a:gd name="T3" fmla="*/ 170 h 170"/>
                <a:gd name="T4" fmla="*/ 52 w 154"/>
                <a:gd name="T5" fmla="*/ 165 h 170"/>
                <a:gd name="T6" fmla="*/ 39 w 154"/>
                <a:gd name="T7" fmla="*/ 158 h 170"/>
                <a:gd name="T8" fmla="*/ 27 w 154"/>
                <a:gd name="T9" fmla="*/ 149 h 170"/>
                <a:gd name="T10" fmla="*/ 16 w 154"/>
                <a:gd name="T11" fmla="*/ 138 h 170"/>
                <a:gd name="T12" fmla="*/ 9 w 154"/>
                <a:gd name="T13" fmla="*/ 124 h 170"/>
                <a:gd name="T14" fmla="*/ 3 w 154"/>
                <a:gd name="T15" fmla="*/ 109 h 170"/>
                <a:gd name="T16" fmla="*/ 0 w 154"/>
                <a:gd name="T17" fmla="*/ 91 h 170"/>
                <a:gd name="T18" fmla="*/ 0 w 154"/>
                <a:gd name="T19" fmla="*/ 72 h 170"/>
                <a:gd name="T20" fmla="*/ 3 w 154"/>
                <a:gd name="T21" fmla="*/ 57 h 170"/>
                <a:gd name="T22" fmla="*/ 9 w 154"/>
                <a:gd name="T23" fmla="*/ 41 h 170"/>
                <a:gd name="T24" fmla="*/ 18 w 154"/>
                <a:gd name="T25" fmla="*/ 27 h 170"/>
                <a:gd name="T26" fmla="*/ 27 w 154"/>
                <a:gd name="T27" fmla="*/ 18 h 170"/>
                <a:gd name="T28" fmla="*/ 41 w 154"/>
                <a:gd name="T29" fmla="*/ 9 h 170"/>
                <a:gd name="T30" fmla="*/ 55 w 154"/>
                <a:gd name="T31" fmla="*/ 2 h 170"/>
                <a:gd name="T32" fmla="*/ 70 w 154"/>
                <a:gd name="T33" fmla="*/ 0 h 170"/>
                <a:gd name="T34" fmla="*/ 86 w 154"/>
                <a:gd name="T35" fmla="*/ 0 h 170"/>
                <a:gd name="T36" fmla="*/ 102 w 154"/>
                <a:gd name="T37" fmla="*/ 5 h 170"/>
                <a:gd name="T38" fmla="*/ 115 w 154"/>
                <a:gd name="T39" fmla="*/ 12 h 170"/>
                <a:gd name="T40" fmla="*/ 127 w 154"/>
                <a:gd name="T41" fmla="*/ 21 h 170"/>
                <a:gd name="T42" fmla="*/ 136 w 154"/>
                <a:gd name="T43" fmla="*/ 32 h 170"/>
                <a:gd name="T44" fmla="*/ 145 w 154"/>
                <a:gd name="T45" fmla="*/ 48 h 170"/>
                <a:gd name="T46" fmla="*/ 152 w 154"/>
                <a:gd name="T47" fmla="*/ 61 h 170"/>
                <a:gd name="T48" fmla="*/ 154 w 154"/>
                <a:gd name="T49" fmla="*/ 79 h 170"/>
                <a:gd name="T50" fmla="*/ 154 w 154"/>
                <a:gd name="T51" fmla="*/ 97 h 170"/>
                <a:gd name="T52" fmla="*/ 152 w 154"/>
                <a:gd name="T53" fmla="*/ 113 h 170"/>
                <a:gd name="T54" fmla="*/ 145 w 154"/>
                <a:gd name="T55" fmla="*/ 129 h 170"/>
                <a:gd name="T56" fmla="*/ 136 w 154"/>
                <a:gd name="T57" fmla="*/ 140 h 170"/>
                <a:gd name="T58" fmla="*/ 127 w 154"/>
                <a:gd name="T59" fmla="*/ 151 h 170"/>
                <a:gd name="T60" fmla="*/ 113 w 154"/>
                <a:gd name="T61" fmla="*/ 161 h 170"/>
                <a:gd name="T62" fmla="*/ 100 w 154"/>
                <a:gd name="T63" fmla="*/ 167 h 170"/>
                <a:gd name="T64" fmla="*/ 84 w 154"/>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70">
                  <a:moveTo>
                    <a:pt x="84" y="170"/>
                  </a:moveTo>
                  <a:lnTo>
                    <a:pt x="68" y="170"/>
                  </a:lnTo>
                  <a:lnTo>
                    <a:pt x="52" y="165"/>
                  </a:lnTo>
                  <a:lnTo>
                    <a:pt x="39" y="158"/>
                  </a:lnTo>
                  <a:lnTo>
                    <a:pt x="27" y="149"/>
                  </a:lnTo>
                  <a:lnTo>
                    <a:pt x="16" y="138"/>
                  </a:lnTo>
                  <a:lnTo>
                    <a:pt x="9" y="124"/>
                  </a:lnTo>
                  <a:lnTo>
                    <a:pt x="3" y="109"/>
                  </a:lnTo>
                  <a:lnTo>
                    <a:pt x="0" y="91"/>
                  </a:lnTo>
                  <a:lnTo>
                    <a:pt x="0" y="72"/>
                  </a:lnTo>
                  <a:lnTo>
                    <a:pt x="3" y="57"/>
                  </a:lnTo>
                  <a:lnTo>
                    <a:pt x="9" y="41"/>
                  </a:lnTo>
                  <a:lnTo>
                    <a:pt x="18" y="27"/>
                  </a:lnTo>
                  <a:lnTo>
                    <a:pt x="27" y="18"/>
                  </a:lnTo>
                  <a:lnTo>
                    <a:pt x="41" y="9"/>
                  </a:lnTo>
                  <a:lnTo>
                    <a:pt x="55" y="2"/>
                  </a:lnTo>
                  <a:lnTo>
                    <a:pt x="70" y="0"/>
                  </a:lnTo>
                  <a:lnTo>
                    <a:pt x="86" y="0"/>
                  </a:lnTo>
                  <a:lnTo>
                    <a:pt x="102" y="5"/>
                  </a:lnTo>
                  <a:lnTo>
                    <a:pt x="115" y="12"/>
                  </a:lnTo>
                  <a:lnTo>
                    <a:pt x="127" y="21"/>
                  </a:lnTo>
                  <a:lnTo>
                    <a:pt x="136" y="32"/>
                  </a:lnTo>
                  <a:lnTo>
                    <a:pt x="145" y="48"/>
                  </a:lnTo>
                  <a:lnTo>
                    <a:pt x="152" y="61"/>
                  </a:lnTo>
                  <a:lnTo>
                    <a:pt x="154" y="79"/>
                  </a:lnTo>
                  <a:lnTo>
                    <a:pt x="154" y="97"/>
                  </a:lnTo>
                  <a:lnTo>
                    <a:pt x="152" y="113"/>
                  </a:lnTo>
                  <a:lnTo>
                    <a:pt x="145" y="129"/>
                  </a:lnTo>
                  <a:lnTo>
                    <a:pt x="136" y="140"/>
                  </a:lnTo>
                  <a:lnTo>
                    <a:pt x="127" y="151"/>
                  </a:lnTo>
                  <a:lnTo>
                    <a:pt x="113" y="161"/>
                  </a:lnTo>
                  <a:lnTo>
                    <a:pt x="100" y="167"/>
                  </a:lnTo>
                  <a:lnTo>
                    <a:pt x="84" y="17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7" name="Freeform 74"/>
            <p:cNvSpPr>
              <a:spLocks/>
            </p:cNvSpPr>
            <p:nvPr/>
          </p:nvSpPr>
          <p:spPr bwMode="auto">
            <a:xfrm>
              <a:off x="1291" y="2680"/>
              <a:ext cx="156" cy="172"/>
            </a:xfrm>
            <a:custGeom>
              <a:avLst/>
              <a:gdLst>
                <a:gd name="T0" fmla="*/ 86 w 156"/>
                <a:gd name="T1" fmla="*/ 172 h 172"/>
                <a:gd name="T2" fmla="*/ 70 w 156"/>
                <a:gd name="T3" fmla="*/ 172 h 172"/>
                <a:gd name="T4" fmla="*/ 54 w 156"/>
                <a:gd name="T5" fmla="*/ 167 h 172"/>
                <a:gd name="T6" fmla="*/ 41 w 156"/>
                <a:gd name="T7" fmla="*/ 161 h 172"/>
                <a:gd name="T8" fmla="*/ 29 w 156"/>
                <a:gd name="T9" fmla="*/ 149 h 172"/>
                <a:gd name="T10" fmla="*/ 18 w 156"/>
                <a:gd name="T11" fmla="*/ 138 h 172"/>
                <a:gd name="T12" fmla="*/ 9 w 156"/>
                <a:gd name="T13" fmla="*/ 124 h 172"/>
                <a:gd name="T14" fmla="*/ 2 w 156"/>
                <a:gd name="T15" fmla="*/ 109 h 172"/>
                <a:gd name="T16" fmla="*/ 0 w 156"/>
                <a:gd name="T17" fmla="*/ 93 h 172"/>
                <a:gd name="T18" fmla="*/ 0 w 156"/>
                <a:gd name="T19" fmla="*/ 75 h 172"/>
                <a:gd name="T20" fmla="*/ 4 w 156"/>
                <a:gd name="T21" fmla="*/ 59 h 172"/>
                <a:gd name="T22" fmla="*/ 11 w 156"/>
                <a:gd name="T23" fmla="*/ 43 h 172"/>
                <a:gd name="T24" fmla="*/ 20 w 156"/>
                <a:gd name="T25" fmla="*/ 30 h 172"/>
                <a:gd name="T26" fmla="*/ 29 w 156"/>
                <a:gd name="T27" fmla="*/ 18 h 172"/>
                <a:gd name="T28" fmla="*/ 43 w 156"/>
                <a:gd name="T29" fmla="*/ 9 h 172"/>
                <a:gd name="T30" fmla="*/ 56 w 156"/>
                <a:gd name="T31" fmla="*/ 3 h 172"/>
                <a:gd name="T32" fmla="*/ 72 w 156"/>
                <a:gd name="T33" fmla="*/ 0 h 172"/>
                <a:gd name="T34" fmla="*/ 88 w 156"/>
                <a:gd name="T35" fmla="*/ 0 h 172"/>
                <a:gd name="T36" fmla="*/ 104 w 156"/>
                <a:gd name="T37" fmla="*/ 5 h 172"/>
                <a:gd name="T38" fmla="*/ 117 w 156"/>
                <a:gd name="T39" fmla="*/ 12 h 172"/>
                <a:gd name="T40" fmla="*/ 129 w 156"/>
                <a:gd name="T41" fmla="*/ 23 h 172"/>
                <a:gd name="T42" fmla="*/ 138 w 156"/>
                <a:gd name="T43" fmla="*/ 34 h 172"/>
                <a:gd name="T44" fmla="*/ 147 w 156"/>
                <a:gd name="T45" fmla="*/ 48 h 172"/>
                <a:gd name="T46" fmla="*/ 153 w 156"/>
                <a:gd name="T47" fmla="*/ 64 h 172"/>
                <a:gd name="T48" fmla="*/ 156 w 156"/>
                <a:gd name="T49" fmla="*/ 79 h 172"/>
                <a:gd name="T50" fmla="*/ 156 w 156"/>
                <a:gd name="T51" fmla="*/ 97 h 172"/>
                <a:gd name="T52" fmla="*/ 151 w 156"/>
                <a:gd name="T53" fmla="*/ 113 h 172"/>
                <a:gd name="T54" fmla="*/ 144 w 156"/>
                <a:gd name="T55" fmla="*/ 129 h 172"/>
                <a:gd name="T56" fmla="*/ 138 w 156"/>
                <a:gd name="T57" fmla="*/ 143 h 172"/>
                <a:gd name="T58" fmla="*/ 126 w 156"/>
                <a:gd name="T59" fmla="*/ 154 h 172"/>
                <a:gd name="T60" fmla="*/ 115 w 156"/>
                <a:gd name="T61" fmla="*/ 163 h 172"/>
                <a:gd name="T62" fmla="*/ 101 w 156"/>
                <a:gd name="T63" fmla="*/ 170 h 172"/>
                <a:gd name="T64" fmla="*/ 86 w 156"/>
                <a:gd name="T6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2">
                  <a:moveTo>
                    <a:pt x="86" y="172"/>
                  </a:moveTo>
                  <a:lnTo>
                    <a:pt x="70" y="172"/>
                  </a:lnTo>
                  <a:lnTo>
                    <a:pt x="54" y="167"/>
                  </a:lnTo>
                  <a:lnTo>
                    <a:pt x="41" y="161"/>
                  </a:lnTo>
                  <a:lnTo>
                    <a:pt x="29" y="149"/>
                  </a:lnTo>
                  <a:lnTo>
                    <a:pt x="18" y="138"/>
                  </a:lnTo>
                  <a:lnTo>
                    <a:pt x="9" y="124"/>
                  </a:lnTo>
                  <a:lnTo>
                    <a:pt x="2" y="109"/>
                  </a:lnTo>
                  <a:lnTo>
                    <a:pt x="0" y="93"/>
                  </a:lnTo>
                  <a:lnTo>
                    <a:pt x="0" y="75"/>
                  </a:lnTo>
                  <a:lnTo>
                    <a:pt x="4" y="59"/>
                  </a:lnTo>
                  <a:lnTo>
                    <a:pt x="11" y="43"/>
                  </a:lnTo>
                  <a:lnTo>
                    <a:pt x="20" y="30"/>
                  </a:lnTo>
                  <a:lnTo>
                    <a:pt x="29" y="18"/>
                  </a:lnTo>
                  <a:lnTo>
                    <a:pt x="43" y="9"/>
                  </a:lnTo>
                  <a:lnTo>
                    <a:pt x="56" y="3"/>
                  </a:lnTo>
                  <a:lnTo>
                    <a:pt x="72" y="0"/>
                  </a:lnTo>
                  <a:lnTo>
                    <a:pt x="88" y="0"/>
                  </a:lnTo>
                  <a:lnTo>
                    <a:pt x="104" y="5"/>
                  </a:lnTo>
                  <a:lnTo>
                    <a:pt x="117" y="12"/>
                  </a:lnTo>
                  <a:lnTo>
                    <a:pt x="129" y="23"/>
                  </a:lnTo>
                  <a:lnTo>
                    <a:pt x="138" y="34"/>
                  </a:lnTo>
                  <a:lnTo>
                    <a:pt x="147" y="48"/>
                  </a:lnTo>
                  <a:lnTo>
                    <a:pt x="153" y="64"/>
                  </a:lnTo>
                  <a:lnTo>
                    <a:pt x="156" y="79"/>
                  </a:lnTo>
                  <a:lnTo>
                    <a:pt x="156" y="97"/>
                  </a:lnTo>
                  <a:lnTo>
                    <a:pt x="151" y="113"/>
                  </a:lnTo>
                  <a:lnTo>
                    <a:pt x="144" y="129"/>
                  </a:lnTo>
                  <a:lnTo>
                    <a:pt x="138" y="143"/>
                  </a:lnTo>
                  <a:lnTo>
                    <a:pt x="126" y="154"/>
                  </a:lnTo>
                  <a:lnTo>
                    <a:pt x="115" y="163"/>
                  </a:lnTo>
                  <a:lnTo>
                    <a:pt x="101" y="170"/>
                  </a:lnTo>
                  <a:lnTo>
                    <a:pt x="86" y="172"/>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8" name="Freeform 75"/>
            <p:cNvSpPr>
              <a:spLocks/>
            </p:cNvSpPr>
            <p:nvPr/>
          </p:nvSpPr>
          <p:spPr bwMode="auto">
            <a:xfrm>
              <a:off x="2144" y="2631"/>
              <a:ext cx="48" cy="47"/>
            </a:xfrm>
            <a:custGeom>
              <a:avLst/>
              <a:gdLst>
                <a:gd name="T0" fmla="*/ 25 w 48"/>
                <a:gd name="T1" fmla="*/ 47 h 47"/>
                <a:gd name="T2" fmla="*/ 16 w 48"/>
                <a:gd name="T3" fmla="*/ 45 h 47"/>
                <a:gd name="T4" fmla="*/ 9 w 48"/>
                <a:gd name="T5" fmla="*/ 40 h 47"/>
                <a:gd name="T6" fmla="*/ 2 w 48"/>
                <a:gd name="T7" fmla="*/ 33 h 47"/>
                <a:gd name="T8" fmla="*/ 0 w 48"/>
                <a:gd name="T9" fmla="*/ 24 h 47"/>
                <a:gd name="T10" fmla="*/ 2 w 48"/>
                <a:gd name="T11" fmla="*/ 15 h 47"/>
                <a:gd name="T12" fmla="*/ 7 w 48"/>
                <a:gd name="T13" fmla="*/ 6 h 47"/>
                <a:gd name="T14" fmla="*/ 14 w 48"/>
                <a:gd name="T15" fmla="*/ 2 h 47"/>
                <a:gd name="T16" fmla="*/ 23 w 48"/>
                <a:gd name="T17" fmla="*/ 0 h 47"/>
                <a:gd name="T18" fmla="*/ 32 w 48"/>
                <a:gd name="T19" fmla="*/ 2 h 47"/>
                <a:gd name="T20" fmla="*/ 38 w 48"/>
                <a:gd name="T21" fmla="*/ 6 h 47"/>
                <a:gd name="T22" fmla="*/ 45 w 48"/>
                <a:gd name="T23" fmla="*/ 11 h 47"/>
                <a:gd name="T24" fmla="*/ 48 w 48"/>
                <a:gd name="T25" fmla="*/ 20 h 47"/>
                <a:gd name="T26" fmla="*/ 45 w 48"/>
                <a:gd name="T27" fmla="*/ 29 h 47"/>
                <a:gd name="T28" fmla="*/ 41 w 48"/>
                <a:gd name="T29" fmla="*/ 38 h 47"/>
                <a:gd name="T30" fmla="*/ 34 w 48"/>
                <a:gd name="T31" fmla="*/ 45 h 47"/>
                <a:gd name="T32" fmla="*/ 25 w 4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25" y="47"/>
                  </a:moveTo>
                  <a:lnTo>
                    <a:pt x="16" y="45"/>
                  </a:lnTo>
                  <a:lnTo>
                    <a:pt x="9" y="40"/>
                  </a:lnTo>
                  <a:lnTo>
                    <a:pt x="2" y="33"/>
                  </a:lnTo>
                  <a:lnTo>
                    <a:pt x="0" y="24"/>
                  </a:lnTo>
                  <a:lnTo>
                    <a:pt x="2" y="15"/>
                  </a:lnTo>
                  <a:lnTo>
                    <a:pt x="7" y="6"/>
                  </a:lnTo>
                  <a:lnTo>
                    <a:pt x="14" y="2"/>
                  </a:lnTo>
                  <a:lnTo>
                    <a:pt x="23" y="0"/>
                  </a:lnTo>
                  <a:lnTo>
                    <a:pt x="32" y="2"/>
                  </a:lnTo>
                  <a:lnTo>
                    <a:pt x="38" y="6"/>
                  </a:lnTo>
                  <a:lnTo>
                    <a:pt x="45" y="11"/>
                  </a:lnTo>
                  <a:lnTo>
                    <a:pt x="48" y="20"/>
                  </a:lnTo>
                  <a:lnTo>
                    <a:pt x="45" y="29"/>
                  </a:lnTo>
                  <a:lnTo>
                    <a:pt x="41" y="38"/>
                  </a:lnTo>
                  <a:lnTo>
                    <a:pt x="34" y="45"/>
                  </a:lnTo>
                  <a:lnTo>
                    <a:pt x="25" y="47"/>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09" name="Freeform 76"/>
            <p:cNvSpPr>
              <a:spLocks/>
            </p:cNvSpPr>
            <p:nvPr/>
          </p:nvSpPr>
          <p:spPr bwMode="auto">
            <a:xfrm>
              <a:off x="1381" y="2730"/>
              <a:ext cx="45" cy="45"/>
            </a:xfrm>
            <a:custGeom>
              <a:avLst/>
              <a:gdLst>
                <a:gd name="T0" fmla="*/ 25 w 45"/>
                <a:gd name="T1" fmla="*/ 45 h 45"/>
                <a:gd name="T2" fmla="*/ 16 w 45"/>
                <a:gd name="T3" fmla="*/ 45 h 45"/>
                <a:gd name="T4" fmla="*/ 7 w 45"/>
                <a:gd name="T5" fmla="*/ 41 h 45"/>
                <a:gd name="T6" fmla="*/ 2 w 45"/>
                <a:gd name="T7" fmla="*/ 34 h 45"/>
                <a:gd name="T8" fmla="*/ 0 w 45"/>
                <a:gd name="T9" fmla="*/ 25 h 45"/>
                <a:gd name="T10" fmla="*/ 0 w 45"/>
                <a:gd name="T11" fmla="*/ 16 h 45"/>
                <a:gd name="T12" fmla="*/ 5 w 45"/>
                <a:gd name="T13" fmla="*/ 7 h 45"/>
                <a:gd name="T14" fmla="*/ 11 w 45"/>
                <a:gd name="T15" fmla="*/ 2 h 45"/>
                <a:gd name="T16" fmla="*/ 21 w 45"/>
                <a:gd name="T17" fmla="*/ 0 h 45"/>
                <a:gd name="T18" fmla="*/ 30 w 45"/>
                <a:gd name="T19" fmla="*/ 0 h 45"/>
                <a:gd name="T20" fmla="*/ 39 w 45"/>
                <a:gd name="T21" fmla="*/ 4 h 45"/>
                <a:gd name="T22" fmla="*/ 43 w 45"/>
                <a:gd name="T23" fmla="*/ 11 h 45"/>
                <a:gd name="T24" fmla="*/ 45 w 45"/>
                <a:gd name="T25" fmla="*/ 20 h 45"/>
                <a:gd name="T26" fmla="*/ 45 w 45"/>
                <a:gd name="T27" fmla="*/ 29 h 45"/>
                <a:gd name="T28" fmla="*/ 41 w 45"/>
                <a:gd name="T29" fmla="*/ 38 h 45"/>
                <a:gd name="T30" fmla="*/ 34 w 45"/>
                <a:gd name="T31" fmla="*/ 43 h 45"/>
                <a:gd name="T32" fmla="*/ 25 w 45"/>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5" y="45"/>
                  </a:moveTo>
                  <a:lnTo>
                    <a:pt x="16" y="45"/>
                  </a:lnTo>
                  <a:lnTo>
                    <a:pt x="7" y="41"/>
                  </a:lnTo>
                  <a:lnTo>
                    <a:pt x="2" y="34"/>
                  </a:lnTo>
                  <a:lnTo>
                    <a:pt x="0" y="25"/>
                  </a:lnTo>
                  <a:lnTo>
                    <a:pt x="0" y="16"/>
                  </a:lnTo>
                  <a:lnTo>
                    <a:pt x="5" y="7"/>
                  </a:lnTo>
                  <a:lnTo>
                    <a:pt x="11" y="2"/>
                  </a:lnTo>
                  <a:lnTo>
                    <a:pt x="21" y="0"/>
                  </a:lnTo>
                  <a:lnTo>
                    <a:pt x="30" y="0"/>
                  </a:lnTo>
                  <a:lnTo>
                    <a:pt x="39" y="4"/>
                  </a:lnTo>
                  <a:lnTo>
                    <a:pt x="43" y="11"/>
                  </a:lnTo>
                  <a:lnTo>
                    <a:pt x="45" y="20"/>
                  </a:lnTo>
                  <a:lnTo>
                    <a:pt x="45" y="29"/>
                  </a:lnTo>
                  <a:lnTo>
                    <a:pt x="41" y="38"/>
                  </a:lnTo>
                  <a:lnTo>
                    <a:pt x="34" y="43"/>
                  </a:lnTo>
                  <a:lnTo>
                    <a:pt x="25" y="45"/>
                  </a:lnTo>
                  <a:close/>
                </a:path>
              </a:pathLst>
            </a:custGeom>
            <a:solidFill>
              <a:srgbClr val="FFFFFF"/>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0" name="Freeform 77"/>
            <p:cNvSpPr>
              <a:spLocks/>
            </p:cNvSpPr>
            <p:nvPr/>
          </p:nvSpPr>
          <p:spPr bwMode="auto">
            <a:xfrm>
              <a:off x="1776" y="2728"/>
              <a:ext cx="131" cy="56"/>
            </a:xfrm>
            <a:custGeom>
              <a:avLst/>
              <a:gdLst>
                <a:gd name="T0" fmla="*/ 131 w 131"/>
                <a:gd name="T1" fmla="*/ 56 h 56"/>
                <a:gd name="T2" fmla="*/ 129 w 131"/>
                <a:gd name="T3" fmla="*/ 54 h 56"/>
                <a:gd name="T4" fmla="*/ 122 w 131"/>
                <a:gd name="T5" fmla="*/ 45 h 56"/>
                <a:gd name="T6" fmla="*/ 113 w 131"/>
                <a:gd name="T7" fmla="*/ 34 h 56"/>
                <a:gd name="T8" fmla="*/ 100 w 131"/>
                <a:gd name="T9" fmla="*/ 25 h 56"/>
                <a:gd name="T10" fmla="*/ 79 w 131"/>
                <a:gd name="T11" fmla="*/ 18 h 56"/>
                <a:gd name="T12" fmla="*/ 59 w 131"/>
                <a:gd name="T13" fmla="*/ 16 h 56"/>
                <a:gd name="T14" fmla="*/ 32 w 131"/>
                <a:gd name="T15" fmla="*/ 22 h 56"/>
                <a:gd name="T16" fmla="*/ 0 w 131"/>
                <a:gd name="T17" fmla="*/ 40 h 56"/>
                <a:gd name="T18" fmla="*/ 5 w 131"/>
                <a:gd name="T19" fmla="*/ 36 h 56"/>
                <a:gd name="T20" fmla="*/ 16 w 131"/>
                <a:gd name="T21" fmla="*/ 27 h 56"/>
                <a:gd name="T22" fmla="*/ 32 w 131"/>
                <a:gd name="T23" fmla="*/ 16 h 56"/>
                <a:gd name="T24" fmla="*/ 52 w 131"/>
                <a:gd name="T25" fmla="*/ 4 h 56"/>
                <a:gd name="T26" fmla="*/ 75 w 131"/>
                <a:gd name="T27" fmla="*/ 0 h 56"/>
                <a:gd name="T28" fmla="*/ 95 w 131"/>
                <a:gd name="T29" fmla="*/ 4 h 56"/>
                <a:gd name="T30" fmla="*/ 115 w 131"/>
                <a:gd name="T31" fmla="*/ 22 h 56"/>
                <a:gd name="T32" fmla="*/ 131 w 131"/>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6">
                  <a:moveTo>
                    <a:pt x="131" y="56"/>
                  </a:moveTo>
                  <a:lnTo>
                    <a:pt x="129" y="54"/>
                  </a:lnTo>
                  <a:lnTo>
                    <a:pt x="122" y="45"/>
                  </a:lnTo>
                  <a:lnTo>
                    <a:pt x="113" y="34"/>
                  </a:lnTo>
                  <a:lnTo>
                    <a:pt x="100" y="25"/>
                  </a:lnTo>
                  <a:lnTo>
                    <a:pt x="79" y="18"/>
                  </a:lnTo>
                  <a:lnTo>
                    <a:pt x="59" y="16"/>
                  </a:lnTo>
                  <a:lnTo>
                    <a:pt x="32" y="22"/>
                  </a:lnTo>
                  <a:lnTo>
                    <a:pt x="0" y="40"/>
                  </a:lnTo>
                  <a:lnTo>
                    <a:pt x="5" y="36"/>
                  </a:lnTo>
                  <a:lnTo>
                    <a:pt x="16" y="27"/>
                  </a:lnTo>
                  <a:lnTo>
                    <a:pt x="32" y="16"/>
                  </a:lnTo>
                  <a:lnTo>
                    <a:pt x="52" y="4"/>
                  </a:lnTo>
                  <a:lnTo>
                    <a:pt x="75" y="0"/>
                  </a:lnTo>
                  <a:lnTo>
                    <a:pt x="95" y="4"/>
                  </a:lnTo>
                  <a:lnTo>
                    <a:pt x="115" y="22"/>
                  </a:lnTo>
                  <a:lnTo>
                    <a:pt x="131" y="5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1" name="Freeform 78"/>
            <p:cNvSpPr>
              <a:spLocks/>
            </p:cNvSpPr>
            <p:nvPr/>
          </p:nvSpPr>
          <p:spPr bwMode="auto">
            <a:xfrm>
              <a:off x="1557" y="2877"/>
              <a:ext cx="400" cy="63"/>
            </a:xfrm>
            <a:custGeom>
              <a:avLst/>
              <a:gdLst>
                <a:gd name="T0" fmla="*/ 400 w 400"/>
                <a:gd name="T1" fmla="*/ 0 h 63"/>
                <a:gd name="T2" fmla="*/ 398 w 400"/>
                <a:gd name="T3" fmla="*/ 0 h 63"/>
                <a:gd name="T4" fmla="*/ 393 w 400"/>
                <a:gd name="T5" fmla="*/ 2 h 63"/>
                <a:gd name="T6" fmla="*/ 382 w 400"/>
                <a:gd name="T7" fmla="*/ 6 h 63"/>
                <a:gd name="T8" fmla="*/ 370 w 400"/>
                <a:gd name="T9" fmla="*/ 11 h 63"/>
                <a:gd name="T10" fmla="*/ 352 w 400"/>
                <a:gd name="T11" fmla="*/ 15 h 63"/>
                <a:gd name="T12" fmla="*/ 334 w 400"/>
                <a:gd name="T13" fmla="*/ 20 h 63"/>
                <a:gd name="T14" fmla="*/ 312 w 400"/>
                <a:gd name="T15" fmla="*/ 25 h 63"/>
                <a:gd name="T16" fmla="*/ 287 w 400"/>
                <a:gd name="T17" fmla="*/ 27 h 63"/>
                <a:gd name="T18" fmla="*/ 258 w 400"/>
                <a:gd name="T19" fmla="*/ 31 h 63"/>
                <a:gd name="T20" fmla="*/ 228 w 400"/>
                <a:gd name="T21" fmla="*/ 34 h 63"/>
                <a:gd name="T22" fmla="*/ 194 w 400"/>
                <a:gd name="T23" fmla="*/ 34 h 63"/>
                <a:gd name="T24" fmla="*/ 161 w 400"/>
                <a:gd name="T25" fmla="*/ 34 h 63"/>
                <a:gd name="T26" fmla="*/ 122 w 400"/>
                <a:gd name="T27" fmla="*/ 31 h 63"/>
                <a:gd name="T28" fmla="*/ 84 w 400"/>
                <a:gd name="T29" fmla="*/ 27 h 63"/>
                <a:gd name="T30" fmla="*/ 43 w 400"/>
                <a:gd name="T31" fmla="*/ 20 h 63"/>
                <a:gd name="T32" fmla="*/ 0 w 400"/>
                <a:gd name="T33" fmla="*/ 9 h 63"/>
                <a:gd name="T34" fmla="*/ 3 w 400"/>
                <a:gd name="T35" fmla="*/ 11 h 63"/>
                <a:gd name="T36" fmla="*/ 12 w 400"/>
                <a:gd name="T37" fmla="*/ 13 h 63"/>
                <a:gd name="T38" fmla="*/ 23 w 400"/>
                <a:gd name="T39" fmla="*/ 20 h 63"/>
                <a:gd name="T40" fmla="*/ 39 w 400"/>
                <a:gd name="T41" fmla="*/ 27 h 63"/>
                <a:gd name="T42" fmla="*/ 59 w 400"/>
                <a:gd name="T43" fmla="*/ 34 h 63"/>
                <a:gd name="T44" fmla="*/ 82 w 400"/>
                <a:gd name="T45" fmla="*/ 43 h 63"/>
                <a:gd name="T46" fmla="*/ 109 w 400"/>
                <a:gd name="T47" fmla="*/ 49 h 63"/>
                <a:gd name="T48" fmla="*/ 136 w 400"/>
                <a:gd name="T49" fmla="*/ 54 h 63"/>
                <a:gd name="T50" fmla="*/ 167 w 400"/>
                <a:gd name="T51" fmla="*/ 61 h 63"/>
                <a:gd name="T52" fmla="*/ 199 w 400"/>
                <a:gd name="T53" fmla="*/ 63 h 63"/>
                <a:gd name="T54" fmla="*/ 233 w 400"/>
                <a:gd name="T55" fmla="*/ 63 h 63"/>
                <a:gd name="T56" fmla="*/ 267 w 400"/>
                <a:gd name="T57" fmla="*/ 58 h 63"/>
                <a:gd name="T58" fmla="*/ 300 w 400"/>
                <a:gd name="T59" fmla="*/ 52 h 63"/>
                <a:gd name="T60" fmla="*/ 334 w 400"/>
                <a:gd name="T61" fmla="*/ 38 h 63"/>
                <a:gd name="T62" fmla="*/ 368 w 400"/>
                <a:gd name="T63" fmla="*/ 22 h 63"/>
                <a:gd name="T64" fmla="*/ 400 w 40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3">
                  <a:moveTo>
                    <a:pt x="400" y="0"/>
                  </a:moveTo>
                  <a:lnTo>
                    <a:pt x="398" y="0"/>
                  </a:lnTo>
                  <a:lnTo>
                    <a:pt x="393" y="2"/>
                  </a:lnTo>
                  <a:lnTo>
                    <a:pt x="382" y="6"/>
                  </a:lnTo>
                  <a:lnTo>
                    <a:pt x="370" y="11"/>
                  </a:lnTo>
                  <a:lnTo>
                    <a:pt x="352" y="15"/>
                  </a:lnTo>
                  <a:lnTo>
                    <a:pt x="334" y="20"/>
                  </a:lnTo>
                  <a:lnTo>
                    <a:pt x="312" y="25"/>
                  </a:lnTo>
                  <a:lnTo>
                    <a:pt x="287" y="27"/>
                  </a:lnTo>
                  <a:lnTo>
                    <a:pt x="258" y="31"/>
                  </a:lnTo>
                  <a:lnTo>
                    <a:pt x="228" y="34"/>
                  </a:lnTo>
                  <a:lnTo>
                    <a:pt x="194" y="34"/>
                  </a:lnTo>
                  <a:lnTo>
                    <a:pt x="161" y="34"/>
                  </a:lnTo>
                  <a:lnTo>
                    <a:pt x="122" y="31"/>
                  </a:lnTo>
                  <a:lnTo>
                    <a:pt x="84" y="27"/>
                  </a:lnTo>
                  <a:lnTo>
                    <a:pt x="43" y="20"/>
                  </a:lnTo>
                  <a:lnTo>
                    <a:pt x="0" y="9"/>
                  </a:lnTo>
                  <a:lnTo>
                    <a:pt x="3" y="11"/>
                  </a:lnTo>
                  <a:lnTo>
                    <a:pt x="12" y="13"/>
                  </a:lnTo>
                  <a:lnTo>
                    <a:pt x="23" y="20"/>
                  </a:lnTo>
                  <a:lnTo>
                    <a:pt x="39" y="27"/>
                  </a:lnTo>
                  <a:lnTo>
                    <a:pt x="59" y="34"/>
                  </a:lnTo>
                  <a:lnTo>
                    <a:pt x="82" y="43"/>
                  </a:lnTo>
                  <a:lnTo>
                    <a:pt x="109" y="49"/>
                  </a:lnTo>
                  <a:lnTo>
                    <a:pt x="136" y="54"/>
                  </a:lnTo>
                  <a:lnTo>
                    <a:pt x="167" y="61"/>
                  </a:lnTo>
                  <a:lnTo>
                    <a:pt x="199" y="63"/>
                  </a:lnTo>
                  <a:lnTo>
                    <a:pt x="233" y="63"/>
                  </a:lnTo>
                  <a:lnTo>
                    <a:pt x="267" y="58"/>
                  </a:lnTo>
                  <a:lnTo>
                    <a:pt x="300" y="52"/>
                  </a:lnTo>
                  <a:lnTo>
                    <a:pt x="334" y="38"/>
                  </a:lnTo>
                  <a:lnTo>
                    <a:pt x="368" y="22"/>
                  </a:lnTo>
                  <a:lnTo>
                    <a:pt x="400" y="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2" name="Freeform 79"/>
            <p:cNvSpPr>
              <a:spLocks/>
            </p:cNvSpPr>
            <p:nvPr/>
          </p:nvSpPr>
          <p:spPr bwMode="auto">
            <a:xfrm>
              <a:off x="1246" y="2502"/>
              <a:ext cx="185" cy="93"/>
            </a:xfrm>
            <a:custGeom>
              <a:avLst/>
              <a:gdLst>
                <a:gd name="T0" fmla="*/ 185 w 185"/>
                <a:gd name="T1" fmla="*/ 16 h 93"/>
                <a:gd name="T2" fmla="*/ 178 w 185"/>
                <a:gd name="T3" fmla="*/ 16 h 93"/>
                <a:gd name="T4" fmla="*/ 162 w 185"/>
                <a:gd name="T5" fmla="*/ 16 h 93"/>
                <a:gd name="T6" fmla="*/ 137 w 185"/>
                <a:gd name="T7" fmla="*/ 20 h 93"/>
                <a:gd name="T8" fmla="*/ 108 w 185"/>
                <a:gd name="T9" fmla="*/ 25 h 93"/>
                <a:gd name="T10" fmla="*/ 77 w 185"/>
                <a:gd name="T11" fmla="*/ 34 h 93"/>
                <a:gd name="T12" fmla="*/ 45 w 185"/>
                <a:gd name="T13" fmla="*/ 47 h 93"/>
                <a:gd name="T14" fmla="*/ 20 w 185"/>
                <a:gd name="T15" fmla="*/ 65 h 93"/>
                <a:gd name="T16" fmla="*/ 0 w 185"/>
                <a:gd name="T17" fmla="*/ 93 h 93"/>
                <a:gd name="T18" fmla="*/ 0 w 185"/>
                <a:gd name="T19" fmla="*/ 86 h 93"/>
                <a:gd name="T20" fmla="*/ 4 w 185"/>
                <a:gd name="T21" fmla="*/ 72 h 93"/>
                <a:gd name="T22" fmla="*/ 13 w 185"/>
                <a:gd name="T23" fmla="*/ 52 h 93"/>
                <a:gd name="T24" fmla="*/ 29 w 185"/>
                <a:gd name="T25" fmla="*/ 29 h 93"/>
                <a:gd name="T26" fmla="*/ 52 w 185"/>
                <a:gd name="T27" fmla="*/ 11 h 93"/>
                <a:gd name="T28" fmla="*/ 86 w 185"/>
                <a:gd name="T29" fmla="*/ 0 h 93"/>
                <a:gd name="T30" fmla="*/ 128 w 185"/>
                <a:gd name="T31" fmla="*/ 0 h 93"/>
                <a:gd name="T32" fmla="*/ 185 w 185"/>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93">
                  <a:moveTo>
                    <a:pt x="185" y="16"/>
                  </a:moveTo>
                  <a:lnTo>
                    <a:pt x="178" y="16"/>
                  </a:lnTo>
                  <a:lnTo>
                    <a:pt x="162" y="16"/>
                  </a:lnTo>
                  <a:lnTo>
                    <a:pt x="137" y="20"/>
                  </a:lnTo>
                  <a:lnTo>
                    <a:pt x="108" y="25"/>
                  </a:lnTo>
                  <a:lnTo>
                    <a:pt x="77" y="34"/>
                  </a:lnTo>
                  <a:lnTo>
                    <a:pt x="45" y="47"/>
                  </a:lnTo>
                  <a:lnTo>
                    <a:pt x="20" y="65"/>
                  </a:lnTo>
                  <a:lnTo>
                    <a:pt x="0" y="93"/>
                  </a:lnTo>
                  <a:lnTo>
                    <a:pt x="0" y="86"/>
                  </a:lnTo>
                  <a:lnTo>
                    <a:pt x="4" y="72"/>
                  </a:lnTo>
                  <a:lnTo>
                    <a:pt x="13" y="52"/>
                  </a:lnTo>
                  <a:lnTo>
                    <a:pt x="29" y="29"/>
                  </a:lnTo>
                  <a:lnTo>
                    <a:pt x="52" y="11"/>
                  </a:lnTo>
                  <a:lnTo>
                    <a:pt x="86" y="0"/>
                  </a:lnTo>
                  <a:lnTo>
                    <a:pt x="128" y="0"/>
                  </a:lnTo>
                  <a:lnTo>
                    <a:pt x="185" y="16"/>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3" name="Freeform 80"/>
            <p:cNvSpPr>
              <a:spLocks/>
            </p:cNvSpPr>
            <p:nvPr/>
          </p:nvSpPr>
          <p:spPr bwMode="auto">
            <a:xfrm>
              <a:off x="2038" y="2418"/>
              <a:ext cx="199" cy="61"/>
            </a:xfrm>
            <a:custGeom>
              <a:avLst/>
              <a:gdLst>
                <a:gd name="T0" fmla="*/ 199 w 199"/>
                <a:gd name="T1" fmla="*/ 61 h 61"/>
                <a:gd name="T2" fmla="*/ 196 w 199"/>
                <a:gd name="T3" fmla="*/ 59 h 61"/>
                <a:gd name="T4" fmla="*/ 185 w 199"/>
                <a:gd name="T5" fmla="*/ 50 h 61"/>
                <a:gd name="T6" fmla="*/ 169 w 199"/>
                <a:gd name="T7" fmla="*/ 41 h 61"/>
                <a:gd name="T8" fmla="*/ 149 w 199"/>
                <a:gd name="T9" fmla="*/ 32 h 61"/>
                <a:gd name="T10" fmla="*/ 120 w 199"/>
                <a:gd name="T11" fmla="*/ 25 h 61"/>
                <a:gd name="T12" fmla="*/ 86 w 199"/>
                <a:gd name="T13" fmla="*/ 23 h 61"/>
                <a:gd name="T14" fmla="*/ 45 w 199"/>
                <a:gd name="T15" fmla="*/ 28 h 61"/>
                <a:gd name="T16" fmla="*/ 0 w 199"/>
                <a:gd name="T17" fmla="*/ 41 h 61"/>
                <a:gd name="T18" fmla="*/ 5 w 199"/>
                <a:gd name="T19" fmla="*/ 37 h 61"/>
                <a:gd name="T20" fmla="*/ 20 w 199"/>
                <a:gd name="T21" fmla="*/ 28 h 61"/>
                <a:gd name="T22" fmla="*/ 41 w 199"/>
                <a:gd name="T23" fmla="*/ 14 h 61"/>
                <a:gd name="T24" fmla="*/ 68 w 199"/>
                <a:gd name="T25" fmla="*/ 5 h 61"/>
                <a:gd name="T26" fmla="*/ 99 w 199"/>
                <a:gd name="T27" fmla="*/ 0 h 61"/>
                <a:gd name="T28" fmla="*/ 133 w 199"/>
                <a:gd name="T29" fmla="*/ 5 h 61"/>
                <a:gd name="T30" fmla="*/ 167 w 199"/>
                <a:gd name="T31" fmla="*/ 25 h 61"/>
                <a:gd name="T32" fmla="*/ 199 w 19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61">
                  <a:moveTo>
                    <a:pt x="199" y="61"/>
                  </a:moveTo>
                  <a:lnTo>
                    <a:pt x="196" y="59"/>
                  </a:lnTo>
                  <a:lnTo>
                    <a:pt x="185" y="50"/>
                  </a:lnTo>
                  <a:lnTo>
                    <a:pt x="169" y="41"/>
                  </a:lnTo>
                  <a:lnTo>
                    <a:pt x="149" y="32"/>
                  </a:lnTo>
                  <a:lnTo>
                    <a:pt x="120" y="25"/>
                  </a:lnTo>
                  <a:lnTo>
                    <a:pt x="86" y="23"/>
                  </a:lnTo>
                  <a:lnTo>
                    <a:pt x="45" y="28"/>
                  </a:lnTo>
                  <a:lnTo>
                    <a:pt x="0" y="41"/>
                  </a:lnTo>
                  <a:lnTo>
                    <a:pt x="5" y="37"/>
                  </a:lnTo>
                  <a:lnTo>
                    <a:pt x="20" y="28"/>
                  </a:lnTo>
                  <a:lnTo>
                    <a:pt x="41" y="14"/>
                  </a:lnTo>
                  <a:lnTo>
                    <a:pt x="68" y="5"/>
                  </a:lnTo>
                  <a:lnTo>
                    <a:pt x="99" y="0"/>
                  </a:lnTo>
                  <a:lnTo>
                    <a:pt x="133" y="5"/>
                  </a:lnTo>
                  <a:lnTo>
                    <a:pt x="167" y="25"/>
                  </a:lnTo>
                  <a:lnTo>
                    <a:pt x="199" y="61"/>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sp>
          <p:nvSpPr>
            <p:cNvPr id="214" name="Freeform 81"/>
            <p:cNvSpPr>
              <a:spLocks/>
            </p:cNvSpPr>
            <p:nvPr/>
          </p:nvSpPr>
          <p:spPr bwMode="auto">
            <a:xfrm>
              <a:off x="634" y="2653"/>
              <a:ext cx="490" cy="605"/>
            </a:xfrm>
            <a:custGeom>
              <a:avLst/>
              <a:gdLst>
                <a:gd name="T0" fmla="*/ 409 w 490"/>
                <a:gd name="T1" fmla="*/ 224 h 605"/>
                <a:gd name="T2" fmla="*/ 357 w 490"/>
                <a:gd name="T3" fmla="*/ 217 h 605"/>
                <a:gd name="T4" fmla="*/ 312 w 490"/>
                <a:gd name="T5" fmla="*/ 217 h 605"/>
                <a:gd name="T6" fmla="*/ 273 w 490"/>
                <a:gd name="T7" fmla="*/ 221 h 605"/>
                <a:gd name="T8" fmla="*/ 210 w 490"/>
                <a:gd name="T9" fmla="*/ 249 h 605"/>
                <a:gd name="T10" fmla="*/ 149 w 490"/>
                <a:gd name="T11" fmla="*/ 312 h 605"/>
                <a:gd name="T12" fmla="*/ 117 w 490"/>
                <a:gd name="T13" fmla="*/ 377 h 605"/>
                <a:gd name="T14" fmla="*/ 106 w 490"/>
                <a:gd name="T15" fmla="*/ 425 h 605"/>
                <a:gd name="T16" fmla="*/ 108 w 490"/>
                <a:gd name="T17" fmla="*/ 434 h 605"/>
                <a:gd name="T18" fmla="*/ 126 w 490"/>
                <a:gd name="T19" fmla="*/ 452 h 605"/>
                <a:gd name="T20" fmla="*/ 154 w 490"/>
                <a:gd name="T21" fmla="*/ 477 h 605"/>
                <a:gd name="T22" fmla="*/ 172 w 490"/>
                <a:gd name="T23" fmla="*/ 510 h 605"/>
                <a:gd name="T24" fmla="*/ 165 w 490"/>
                <a:gd name="T25" fmla="*/ 537 h 605"/>
                <a:gd name="T26" fmla="*/ 156 w 490"/>
                <a:gd name="T27" fmla="*/ 544 h 605"/>
                <a:gd name="T28" fmla="*/ 160 w 490"/>
                <a:gd name="T29" fmla="*/ 583 h 605"/>
                <a:gd name="T30" fmla="*/ 154 w 490"/>
                <a:gd name="T31" fmla="*/ 596 h 605"/>
                <a:gd name="T32" fmla="*/ 140 w 490"/>
                <a:gd name="T33" fmla="*/ 605 h 605"/>
                <a:gd name="T34" fmla="*/ 115 w 490"/>
                <a:gd name="T35" fmla="*/ 598 h 605"/>
                <a:gd name="T36" fmla="*/ 108 w 490"/>
                <a:gd name="T37" fmla="*/ 589 h 605"/>
                <a:gd name="T38" fmla="*/ 104 w 490"/>
                <a:gd name="T39" fmla="*/ 596 h 605"/>
                <a:gd name="T40" fmla="*/ 90 w 490"/>
                <a:gd name="T41" fmla="*/ 601 h 605"/>
                <a:gd name="T42" fmla="*/ 77 w 490"/>
                <a:gd name="T43" fmla="*/ 594 h 605"/>
                <a:gd name="T44" fmla="*/ 72 w 490"/>
                <a:gd name="T45" fmla="*/ 589 h 605"/>
                <a:gd name="T46" fmla="*/ 68 w 490"/>
                <a:gd name="T47" fmla="*/ 594 h 605"/>
                <a:gd name="T48" fmla="*/ 61 w 490"/>
                <a:gd name="T49" fmla="*/ 601 h 605"/>
                <a:gd name="T50" fmla="*/ 43 w 490"/>
                <a:gd name="T51" fmla="*/ 596 h 605"/>
                <a:gd name="T52" fmla="*/ 36 w 490"/>
                <a:gd name="T53" fmla="*/ 592 h 605"/>
                <a:gd name="T54" fmla="*/ 11 w 490"/>
                <a:gd name="T55" fmla="*/ 583 h 605"/>
                <a:gd name="T56" fmla="*/ 0 w 490"/>
                <a:gd name="T57" fmla="*/ 560 h 605"/>
                <a:gd name="T58" fmla="*/ 18 w 490"/>
                <a:gd name="T59" fmla="*/ 461 h 605"/>
                <a:gd name="T60" fmla="*/ 38 w 490"/>
                <a:gd name="T61" fmla="*/ 431 h 605"/>
                <a:gd name="T62" fmla="*/ 57 w 490"/>
                <a:gd name="T63" fmla="*/ 312 h 605"/>
                <a:gd name="T64" fmla="*/ 84 w 490"/>
                <a:gd name="T65" fmla="*/ 215 h 605"/>
                <a:gd name="T66" fmla="*/ 122 w 490"/>
                <a:gd name="T67" fmla="*/ 133 h 605"/>
                <a:gd name="T68" fmla="*/ 165 w 490"/>
                <a:gd name="T69" fmla="*/ 75 h 605"/>
                <a:gd name="T70" fmla="*/ 215 w 490"/>
                <a:gd name="T71" fmla="*/ 34 h 605"/>
                <a:gd name="T72" fmla="*/ 264 w 490"/>
                <a:gd name="T73" fmla="*/ 11 h 605"/>
                <a:gd name="T74" fmla="*/ 316 w 490"/>
                <a:gd name="T75" fmla="*/ 0 h 605"/>
                <a:gd name="T76" fmla="*/ 368 w 490"/>
                <a:gd name="T77" fmla="*/ 0 h 605"/>
                <a:gd name="T78" fmla="*/ 415 w 490"/>
                <a:gd name="T79" fmla="*/ 9 h 605"/>
                <a:gd name="T80" fmla="*/ 458 w 490"/>
                <a:gd name="T81" fmla="*/ 21 h 605"/>
                <a:gd name="T82" fmla="*/ 485 w 490"/>
                <a:gd name="T83" fmla="*/ 91 h 605"/>
                <a:gd name="T84" fmla="*/ 488 w 490"/>
                <a:gd name="T85" fmla="*/ 149 h 605"/>
                <a:gd name="T86" fmla="*/ 470 w 490"/>
                <a:gd name="T87" fmla="*/ 194 h 605"/>
                <a:gd name="T88" fmla="*/ 436 w 490"/>
                <a:gd name="T89" fmla="*/ 23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605">
                  <a:moveTo>
                    <a:pt x="436" y="230"/>
                  </a:moveTo>
                  <a:lnTo>
                    <a:pt x="409" y="224"/>
                  </a:lnTo>
                  <a:lnTo>
                    <a:pt x="382" y="219"/>
                  </a:lnTo>
                  <a:lnTo>
                    <a:pt x="357" y="217"/>
                  </a:lnTo>
                  <a:lnTo>
                    <a:pt x="334" y="215"/>
                  </a:lnTo>
                  <a:lnTo>
                    <a:pt x="312" y="217"/>
                  </a:lnTo>
                  <a:lnTo>
                    <a:pt x="291" y="219"/>
                  </a:lnTo>
                  <a:lnTo>
                    <a:pt x="273" y="221"/>
                  </a:lnTo>
                  <a:lnTo>
                    <a:pt x="255" y="226"/>
                  </a:lnTo>
                  <a:lnTo>
                    <a:pt x="210" y="249"/>
                  </a:lnTo>
                  <a:lnTo>
                    <a:pt x="174" y="278"/>
                  </a:lnTo>
                  <a:lnTo>
                    <a:pt x="149" y="312"/>
                  </a:lnTo>
                  <a:lnTo>
                    <a:pt x="131" y="346"/>
                  </a:lnTo>
                  <a:lnTo>
                    <a:pt x="117" y="377"/>
                  </a:lnTo>
                  <a:lnTo>
                    <a:pt x="111" y="407"/>
                  </a:lnTo>
                  <a:lnTo>
                    <a:pt x="106" y="425"/>
                  </a:lnTo>
                  <a:lnTo>
                    <a:pt x="106" y="431"/>
                  </a:lnTo>
                  <a:lnTo>
                    <a:pt x="108" y="434"/>
                  </a:lnTo>
                  <a:lnTo>
                    <a:pt x="117" y="440"/>
                  </a:lnTo>
                  <a:lnTo>
                    <a:pt x="126" y="452"/>
                  </a:lnTo>
                  <a:lnTo>
                    <a:pt x="140" y="463"/>
                  </a:lnTo>
                  <a:lnTo>
                    <a:pt x="154" y="477"/>
                  </a:lnTo>
                  <a:lnTo>
                    <a:pt x="167" y="492"/>
                  </a:lnTo>
                  <a:lnTo>
                    <a:pt x="172" y="510"/>
                  </a:lnTo>
                  <a:lnTo>
                    <a:pt x="172" y="526"/>
                  </a:lnTo>
                  <a:lnTo>
                    <a:pt x="165" y="537"/>
                  </a:lnTo>
                  <a:lnTo>
                    <a:pt x="160" y="542"/>
                  </a:lnTo>
                  <a:lnTo>
                    <a:pt x="156" y="544"/>
                  </a:lnTo>
                  <a:lnTo>
                    <a:pt x="154" y="544"/>
                  </a:lnTo>
                  <a:lnTo>
                    <a:pt x="160" y="583"/>
                  </a:lnTo>
                  <a:lnTo>
                    <a:pt x="158" y="589"/>
                  </a:lnTo>
                  <a:lnTo>
                    <a:pt x="154" y="596"/>
                  </a:lnTo>
                  <a:lnTo>
                    <a:pt x="147" y="603"/>
                  </a:lnTo>
                  <a:lnTo>
                    <a:pt x="140" y="605"/>
                  </a:lnTo>
                  <a:lnTo>
                    <a:pt x="124" y="603"/>
                  </a:lnTo>
                  <a:lnTo>
                    <a:pt x="115" y="598"/>
                  </a:lnTo>
                  <a:lnTo>
                    <a:pt x="111" y="592"/>
                  </a:lnTo>
                  <a:lnTo>
                    <a:pt x="108" y="589"/>
                  </a:lnTo>
                  <a:lnTo>
                    <a:pt x="108" y="592"/>
                  </a:lnTo>
                  <a:lnTo>
                    <a:pt x="104" y="596"/>
                  </a:lnTo>
                  <a:lnTo>
                    <a:pt x="99" y="601"/>
                  </a:lnTo>
                  <a:lnTo>
                    <a:pt x="90" y="601"/>
                  </a:lnTo>
                  <a:lnTo>
                    <a:pt x="81" y="598"/>
                  </a:lnTo>
                  <a:lnTo>
                    <a:pt x="77" y="594"/>
                  </a:lnTo>
                  <a:lnTo>
                    <a:pt x="72" y="592"/>
                  </a:lnTo>
                  <a:lnTo>
                    <a:pt x="72" y="589"/>
                  </a:lnTo>
                  <a:lnTo>
                    <a:pt x="72" y="592"/>
                  </a:lnTo>
                  <a:lnTo>
                    <a:pt x="68" y="594"/>
                  </a:lnTo>
                  <a:lnTo>
                    <a:pt x="66" y="598"/>
                  </a:lnTo>
                  <a:lnTo>
                    <a:pt x="61" y="601"/>
                  </a:lnTo>
                  <a:lnTo>
                    <a:pt x="52" y="598"/>
                  </a:lnTo>
                  <a:lnTo>
                    <a:pt x="43" y="596"/>
                  </a:lnTo>
                  <a:lnTo>
                    <a:pt x="38" y="594"/>
                  </a:lnTo>
                  <a:lnTo>
                    <a:pt x="36" y="592"/>
                  </a:lnTo>
                  <a:lnTo>
                    <a:pt x="23" y="594"/>
                  </a:lnTo>
                  <a:lnTo>
                    <a:pt x="11" y="583"/>
                  </a:lnTo>
                  <a:lnTo>
                    <a:pt x="2" y="567"/>
                  </a:lnTo>
                  <a:lnTo>
                    <a:pt x="0" y="560"/>
                  </a:lnTo>
                  <a:lnTo>
                    <a:pt x="5" y="499"/>
                  </a:lnTo>
                  <a:lnTo>
                    <a:pt x="18" y="461"/>
                  </a:lnTo>
                  <a:lnTo>
                    <a:pt x="32" y="438"/>
                  </a:lnTo>
                  <a:lnTo>
                    <a:pt x="38" y="431"/>
                  </a:lnTo>
                  <a:lnTo>
                    <a:pt x="47" y="368"/>
                  </a:lnTo>
                  <a:lnTo>
                    <a:pt x="57" y="312"/>
                  </a:lnTo>
                  <a:lnTo>
                    <a:pt x="70" y="260"/>
                  </a:lnTo>
                  <a:lnTo>
                    <a:pt x="84" y="215"/>
                  </a:lnTo>
                  <a:lnTo>
                    <a:pt x="102" y="172"/>
                  </a:lnTo>
                  <a:lnTo>
                    <a:pt x="122" y="133"/>
                  </a:lnTo>
                  <a:lnTo>
                    <a:pt x="142" y="102"/>
                  </a:lnTo>
                  <a:lnTo>
                    <a:pt x="165" y="75"/>
                  </a:lnTo>
                  <a:lnTo>
                    <a:pt x="190" y="52"/>
                  </a:lnTo>
                  <a:lnTo>
                    <a:pt x="215" y="34"/>
                  </a:lnTo>
                  <a:lnTo>
                    <a:pt x="239" y="21"/>
                  </a:lnTo>
                  <a:lnTo>
                    <a:pt x="264" y="11"/>
                  </a:lnTo>
                  <a:lnTo>
                    <a:pt x="291" y="5"/>
                  </a:lnTo>
                  <a:lnTo>
                    <a:pt x="316" y="0"/>
                  </a:lnTo>
                  <a:lnTo>
                    <a:pt x="343" y="0"/>
                  </a:lnTo>
                  <a:lnTo>
                    <a:pt x="368" y="0"/>
                  </a:lnTo>
                  <a:lnTo>
                    <a:pt x="393" y="5"/>
                  </a:lnTo>
                  <a:lnTo>
                    <a:pt x="415" y="9"/>
                  </a:lnTo>
                  <a:lnTo>
                    <a:pt x="438" y="14"/>
                  </a:lnTo>
                  <a:lnTo>
                    <a:pt x="458" y="21"/>
                  </a:lnTo>
                  <a:lnTo>
                    <a:pt x="476" y="57"/>
                  </a:lnTo>
                  <a:lnTo>
                    <a:pt x="485" y="91"/>
                  </a:lnTo>
                  <a:lnTo>
                    <a:pt x="490" y="122"/>
                  </a:lnTo>
                  <a:lnTo>
                    <a:pt x="488" y="149"/>
                  </a:lnTo>
                  <a:lnTo>
                    <a:pt x="481" y="174"/>
                  </a:lnTo>
                  <a:lnTo>
                    <a:pt x="470" y="194"/>
                  </a:lnTo>
                  <a:lnTo>
                    <a:pt x="454" y="215"/>
                  </a:lnTo>
                  <a:lnTo>
                    <a:pt x="436" y="230"/>
                  </a:lnTo>
                  <a:close/>
                </a:path>
              </a:pathLst>
            </a:custGeom>
            <a:solidFill>
              <a:srgbClr val="000000"/>
            </a:solidFill>
            <a:ln>
              <a:noFill/>
            </a:ln>
            <a:extLst/>
          </p:spPr>
          <p:txBody>
            <a:bodyPr/>
            <a:lstStyle/>
            <a:p>
              <a:pPr fontAlgn="base">
                <a:spcBef>
                  <a:spcPct val="0"/>
                </a:spcBef>
                <a:spcAft>
                  <a:spcPct val="0"/>
                </a:spcAft>
                <a:defRPr/>
              </a:pPr>
              <a:endParaRPr lang="en-US">
                <a:solidFill>
                  <a:prstClr val="black"/>
                </a:solidFill>
                <a:latin typeface="Calibri" pitchFamily="34" charset="0"/>
                <a:ea typeface="MS PGothic" charset="0"/>
                <a:cs typeface="Arial" charset="0"/>
              </a:endParaRPr>
            </a:p>
          </p:txBody>
        </p:sp>
      </p:grpSp>
    </p:spTree>
    <p:extLst>
      <p:ext uri="{BB962C8B-B14F-4D97-AF65-F5344CB8AC3E}">
        <p14:creationId xmlns:p14="http://schemas.microsoft.com/office/powerpoint/2010/main" val="22241604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wd">
                                    <p:tmPct val="50000"/>
                                  </p:iterate>
                                  <p:childTnLst>
                                    <p:set>
                                      <p:cBhvr>
                                        <p:cTn id="6" dur="1" fill="hold">
                                          <p:stCondLst>
                                            <p:cond delay="0"/>
                                          </p:stCondLst>
                                        </p:cTn>
                                        <p:tgtEl>
                                          <p:spTgt spid="9218">
                                            <p:txEl>
                                              <p:pRg st="0" end="0"/>
                                            </p:txEl>
                                          </p:spTgt>
                                        </p:tgtEl>
                                        <p:attrNameLst>
                                          <p:attrName>style.visibility</p:attrName>
                                        </p:attrNameLst>
                                      </p:cBhvr>
                                      <p:to>
                                        <p:strVal val="visible"/>
                                      </p:to>
                                    </p:set>
                                    <p:set>
                                      <p:cBhvr>
                                        <p:cTn id="7" dur="114" fill="hold">
                                          <p:stCondLst>
                                            <p:cond delay="0"/>
                                          </p:stCondLst>
                                        </p:cTn>
                                        <p:tgtEl>
                                          <p:spTgt spid="9218">
                                            <p:txEl>
                                              <p:pRg st="0" end="0"/>
                                            </p:txEl>
                                          </p:spTgt>
                                        </p:tgtEl>
                                        <p:attrNameLst>
                                          <p:attrName>style.rotation</p:attrName>
                                        </p:attrNameLst>
                                      </p:cBhvr>
                                      <p:to>
                                        <p:strVal val="-45.0"/>
                                      </p:to>
                                    </p:set>
                                    <p:anim calcmode="lin" valueType="num">
                                      <p:cBhvr>
                                        <p:cTn id="8" dur="114" fill="hold">
                                          <p:stCondLst>
                                            <p:cond delay="114"/>
                                          </p:stCondLst>
                                        </p:cTn>
                                        <p:tgtEl>
                                          <p:spTgt spid="921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9218">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921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921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9223"/>
                                        </p:tgtEl>
                                        <p:attrNameLst>
                                          <p:attrName>style.visibility</p:attrName>
                                        </p:attrNameLst>
                                      </p:cBhvr>
                                      <p:to>
                                        <p:strVal val="visible"/>
                                      </p:to>
                                    </p:set>
                                    <p:animEffect transition="in" filter="fade">
                                      <p:cBhvr>
                                        <p:cTn id="16" dur="1000"/>
                                        <p:tgtEl>
                                          <p:spTgt spid="9223"/>
                                        </p:tgtEl>
                                      </p:cBhvr>
                                    </p:animEffect>
                                    <p:anim calcmode="lin" valueType="num">
                                      <p:cBhvr>
                                        <p:cTn id="17" dur="1000" fill="hold"/>
                                        <p:tgtEl>
                                          <p:spTgt spid="9223"/>
                                        </p:tgtEl>
                                        <p:attrNameLst>
                                          <p:attrName>ppt_x</p:attrName>
                                        </p:attrNameLst>
                                      </p:cBhvr>
                                      <p:tavLst>
                                        <p:tav tm="0">
                                          <p:val>
                                            <p:strVal val="#ppt_x"/>
                                          </p:val>
                                        </p:tav>
                                        <p:tav tm="100000">
                                          <p:val>
                                            <p:strVal val="#ppt_x"/>
                                          </p:val>
                                        </p:tav>
                                      </p:tavLst>
                                    </p:anim>
                                    <p:anim calcmode="lin" valueType="num">
                                      <p:cBhvr>
                                        <p:cTn id="18" dur="1000" fill="hold"/>
                                        <p:tgtEl>
                                          <p:spTgt spid="92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9218">
                                            <p:txEl>
                                              <p:pRg st="1" end="1"/>
                                            </p:txEl>
                                          </p:spTgt>
                                        </p:tgtEl>
                                        <p:attrNameLst>
                                          <p:attrName>style.visibility</p:attrName>
                                        </p:attrNameLst>
                                      </p:cBhvr>
                                      <p:to>
                                        <p:strVal val="visible"/>
                                      </p:to>
                                    </p:set>
                                    <p:animEffect transition="in" filter="fade">
                                      <p:cBhvr>
                                        <p:cTn id="21" dur="1000"/>
                                        <p:tgtEl>
                                          <p:spTgt spid="9218">
                                            <p:txEl>
                                              <p:pRg st="1" end="1"/>
                                            </p:txEl>
                                          </p:spTgt>
                                        </p:tgtEl>
                                      </p:cBhvr>
                                    </p:animEffect>
                                    <p:anim calcmode="lin" valueType="num">
                                      <p:cBhvr>
                                        <p:cTn id="22"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wedge">
                                      <p:cBhvr>
                                        <p:cTn id="28" dur="2000"/>
                                        <p:tgtEl>
                                          <p:spTgt spid="9227"/>
                                        </p:tgtEl>
                                      </p:cBhvr>
                                    </p:animEffect>
                                  </p:childTnLst>
                                </p:cTn>
                              </p:par>
                              <p:par>
                                <p:cTn id="29" presetID="52" presetClass="entr" presetSubtype="0" fill="hold" grpId="0" nodeType="withEffect">
                                  <p:stCondLst>
                                    <p:cond delay="500"/>
                                  </p:stCondLst>
                                  <p:childTnLst>
                                    <p:set>
                                      <p:cBhvr>
                                        <p:cTn id="30" dur="1" fill="hold">
                                          <p:stCondLst>
                                            <p:cond delay="0"/>
                                          </p:stCondLst>
                                        </p:cTn>
                                        <p:tgtEl>
                                          <p:spTgt spid="10">
                                            <p:txEl>
                                              <p:pRg st="0" end="0"/>
                                            </p:txEl>
                                          </p:spTgt>
                                        </p:tgtEl>
                                        <p:attrNameLst>
                                          <p:attrName>style.visibility</p:attrName>
                                        </p:attrNameLst>
                                      </p:cBhvr>
                                      <p:to>
                                        <p:strVal val="visible"/>
                                      </p:to>
                                    </p:set>
                                    <p:animScale>
                                      <p:cBhvr>
                                        <p:cTn id="31"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xEl>
                                              <p:pRg st="0" end="0"/>
                                            </p:txEl>
                                          </p:spTgt>
                                        </p:tgtEl>
                                        <p:attrNameLst>
                                          <p:attrName>ppt_x</p:attrName>
                                          <p:attrName>ppt_y</p:attrName>
                                        </p:attrNameLst>
                                      </p:cBhvr>
                                    </p:animMotion>
                                    <p:animEffect transition="in" filter="fade">
                                      <p:cBhvr>
                                        <p:cTn id="33" dur="1000"/>
                                        <p:tgtEl>
                                          <p:spTgt spid="10">
                                            <p:txEl>
                                              <p:pRg st="0" end="0"/>
                                            </p:txEl>
                                          </p:spTgt>
                                        </p:tgtEl>
                                      </p:cBhvr>
                                    </p:animEffect>
                                  </p:childTnLst>
                                </p:cTn>
                              </p:par>
                              <p:par>
                                <p:cTn id="34" presetID="26" presetClass="entr" presetSubtype="0" fill="hold" nodeType="withEffect">
                                  <p:stCondLst>
                                    <p:cond delay="250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par>
                                <p:cTn id="50" presetID="26" presetClass="entr" presetSubtype="0" fill="hold" nodeType="withEffect">
                                  <p:stCondLst>
                                    <p:cond delay="200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80">
                                          <p:stCondLst>
                                            <p:cond delay="0"/>
                                          </p:stCondLst>
                                        </p:cTn>
                                        <p:tgtEl>
                                          <p:spTgt spid="3"/>
                                        </p:tgtEl>
                                      </p:cBhvr>
                                    </p:animEffect>
                                    <p:anim calcmode="lin" valueType="num">
                                      <p:cBhvr>
                                        <p:cTn id="5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gtEl>
                                      </p:cBhvr>
                                      <p:to x="100000" y="60000"/>
                                    </p:animScale>
                                    <p:animScale>
                                      <p:cBhvr>
                                        <p:cTn id="59" dur="166" decel="50000">
                                          <p:stCondLst>
                                            <p:cond delay="676"/>
                                          </p:stCondLst>
                                        </p:cTn>
                                        <p:tgtEl>
                                          <p:spTgt spid="3"/>
                                        </p:tgtEl>
                                      </p:cBhvr>
                                      <p:to x="100000" y="100000"/>
                                    </p:animScale>
                                    <p:animScale>
                                      <p:cBhvr>
                                        <p:cTn id="60" dur="26">
                                          <p:stCondLst>
                                            <p:cond delay="1312"/>
                                          </p:stCondLst>
                                        </p:cTn>
                                        <p:tgtEl>
                                          <p:spTgt spid="3"/>
                                        </p:tgtEl>
                                      </p:cBhvr>
                                      <p:to x="100000" y="80000"/>
                                    </p:animScale>
                                    <p:animScale>
                                      <p:cBhvr>
                                        <p:cTn id="61" dur="166" decel="50000">
                                          <p:stCondLst>
                                            <p:cond delay="1338"/>
                                          </p:stCondLst>
                                        </p:cTn>
                                        <p:tgtEl>
                                          <p:spTgt spid="3"/>
                                        </p:tgtEl>
                                      </p:cBhvr>
                                      <p:to x="100000" y="100000"/>
                                    </p:animScale>
                                    <p:animScale>
                                      <p:cBhvr>
                                        <p:cTn id="62" dur="26">
                                          <p:stCondLst>
                                            <p:cond delay="1642"/>
                                          </p:stCondLst>
                                        </p:cTn>
                                        <p:tgtEl>
                                          <p:spTgt spid="3"/>
                                        </p:tgtEl>
                                      </p:cBhvr>
                                      <p:to x="100000" y="90000"/>
                                    </p:animScale>
                                    <p:animScale>
                                      <p:cBhvr>
                                        <p:cTn id="63" dur="166" decel="50000">
                                          <p:stCondLst>
                                            <p:cond delay="1668"/>
                                          </p:stCondLst>
                                        </p:cTn>
                                        <p:tgtEl>
                                          <p:spTgt spid="3"/>
                                        </p:tgtEl>
                                      </p:cBhvr>
                                      <p:to x="100000" y="100000"/>
                                    </p:animScale>
                                    <p:animScale>
                                      <p:cBhvr>
                                        <p:cTn id="64" dur="26">
                                          <p:stCondLst>
                                            <p:cond delay="1808"/>
                                          </p:stCondLst>
                                        </p:cTn>
                                        <p:tgtEl>
                                          <p:spTgt spid="3"/>
                                        </p:tgtEl>
                                      </p:cBhvr>
                                      <p:to x="100000" y="95000"/>
                                    </p:animScale>
                                    <p:animScale>
                                      <p:cBhvr>
                                        <p:cTn id="6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7924800" cy="1828800"/>
          </a:xfrm>
        </p:spPr>
        <p:txBody>
          <a:bodyPr/>
          <a:lstStyle/>
          <a:p>
            <a:pPr eaLnBrk="1" hangingPunct="1">
              <a:buFont typeface="Arial" charset="0"/>
              <a:buChar char="•"/>
              <a:defRPr/>
            </a:pPr>
            <a:r>
              <a:rPr lang="en-US" b="1" dirty="0">
                <a:solidFill>
                  <a:srgbClr val="673105"/>
                </a:solidFill>
                <a:effectLst>
                  <a:outerShdw blurRad="38100" dist="38100" dir="2700000" algn="tl">
                    <a:srgbClr val="000000">
                      <a:alpha val="43137"/>
                    </a:srgbClr>
                  </a:outerShdw>
                </a:effectLst>
                <a:latin typeface="Lucida Bright" pitchFamily="18" charset="0"/>
              </a:rPr>
              <a:t>Let’s read </a:t>
            </a:r>
            <a:r>
              <a:rPr lang="en-US" b="1" dirty="0">
                <a:solidFill>
                  <a:srgbClr val="673105"/>
                </a:solidFill>
                <a:effectLst>
                  <a:outerShdw blurRad="38100" dist="38100" dir="2700000" algn="tl">
                    <a:srgbClr val="000000">
                      <a:alpha val="43137"/>
                    </a:srgbClr>
                  </a:outerShdw>
                </a:effectLst>
                <a:latin typeface="Lucida Bright" pitchFamily="18" charset="0"/>
                <a:hlinkClick r:id="rId2"/>
              </a:rPr>
              <a:t>Matthew 13:18–23</a:t>
            </a:r>
            <a:r>
              <a:rPr lang="en-US" b="1" dirty="0">
                <a:solidFill>
                  <a:srgbClr val="673105"/>
                </a:solidFill>
                <a:effectLst>
                  <a:outerShdw blurRad="38100" dist="38100" dir="2700000" algn="tl">
                    <a:srgbClr val="000000">
                      <a:alpha val="43137"/>
                    </a:srgbClr>
                  </a:outerShdw>
                </a:effectLst>
                <a:latin typeface="Lucida Bright" pitchFamily="18" charset="0"/>
              </a:rPr>
              <a:t>, </a:t>
            </a:r>
            <a:r>
              <a:rPr lang="en-US" b="1" dirty="0">
                <a:solidFill>
                  <a:srgbClr val="673105"/>
                </a:solidFill>
                <a:effectLst>
                  <a:outerShdw blurRad="38100" dist="38100" dir="2700000" algn="tl">
                    <a:srgbClr val="000000">
                      <a:alpha val="43137"/>
                    </a:srgbClr>
                  </a:outerShdw>
                </a:effectLst>
                <a:latin typeface="Lucida Bright" pitchFamily="18" charset="0"/>
                <a:hlinkClick r:id="rId3"/>
              </a:rPr>
              <a:t>Mark 4:14–20</a:t>
            </a:r>
            <a:r>
              <a:rPr lang="en-US" b="1" dirty="0">
                <a:solidFill>
                  <a:srgbClr val="673105"/>
                </a:solidFill>
                <a:effectLst>
                  <a:outerShdw blurRad="38100" dist="38100" dir="2700000" algn="tl">
                    <a:srgbClr val="000000">
                      <a:alpha val="43137"/>
                    </a:srgbClr>
                  </a:outerShdw>
                </a:effectLst>
                <a:latin typeface="Lucida Bright" pitchFamily="18" charset="0"/>
              </a:rPr>
              <a:t>, and </a:t>
            </a:r>
            <a:r>
              <a:rPr lang="en-US" b="1" dirty="0">
                <a:solidFill>
                  <a:srgbClr val="673105"/>
                </a:solidFill>
                <a:effectLst>
                  <a:outerShdw blurRad="38100" dist="38100" dir="2700000" algn="tl">
                    <a:srgbClr val="000000">
                      <a:alpha val="43137"/>
                    </a:srgbClr>
                  </a:outerShdw>
                </a:effectLst>
                <a:latin typeface="Lucida Bright" pitchFamily="18" charset="0"/>
                <a:hlinkClick r:id="rId4"/>
              </a:rPr>
              <a:t>Luke 8:11–15</a:t>
            </a:r>
          </a:p>
          <a:p>
            <a:pPr eaLnBrk="1" hangingPunct="1">
              <a:buFont typeface="Arial" charset="0"/>
              <a:buChar char="•"/>
              <a:defRPr/>
            </a:pPr>
            <a:r>
              <a:rPr lang="en-US" b="1" dirty="0">
                <a:solidFill>
                  <a:schemeClr val="accent3">
                    <a:lumMod val="50000"/>
                  </a:schemeClr>
                </a:solidFill>
                <a:effectLst>
                  <a:outerShdw blurRad="38100" dist="38100" dir="2700000" algn="tl">
                    <a:srgbClr val="000000">
                      <a:alpha val="43137"/>
                    </a:srgbClr>
                  </a:outerShdw>
                </a:effectLst>
              </a:rPr>
              <a:t>What do you think the seed is? </a:t>
            </a:r>
          </a:p>
        </p:txBody>
      </p:sp>
      <p:sp>
        <p:nvSpPr>
          <p:cNvPr id="5" name="Content Placeholder 2"/>
          <p:cNvSpPr txBox="1">
            <a:spLocks/>
          </p:cNvSpPr>
          <p:nvPr/>
        </p:nvSpPr>
        <p:spPr bwMode="auto">
          <a:xfrm>
            <a:off x="1905001" y="2286001"/>
            <a:ext cx="5027613" cy="3617913"/>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sz="3600" b="1" dirty="0">
                <a:solidFill>
                  <a:srgbClr val="664502"/>
                </a:solidFill>
                <a:effectLst>
                  <a:outerShdw blurRad="38100" dist="38100" dir="2700000" algn="tl">
                    <a:srgbClr val="000000">
                      <a:alpha val="43137"/>
                    </a:srgbClr>
                  </a:outerShdw>
                </a:effectLst>
                <a:latin typeface="Calibri"/>
              </a:rPr>
              <a:t>What do the fowls (birds) that eat the seed represent? </a:t>
            </a:r>
          </a:p>
          <a:p>
            <a:pPr eaLnBrk="1" hangingPunct="1">
              <a:defRPr/>
            </a:pPr>
            <a:r>
              <a:rPr lang="en-US" sz="3600" b="1" dirty="0">
                <a:solidFill>
                  <a:srgbClr val="4BACC6">
                    <a:lumMod val="50000"/>
                  </a:srgbClr>
                </a:solidFill>
                <a:effectLst>
                  <a:outerShdw blurRad="38100" dist="38100" dir="2700000" algn="tl">
                    <a:srgbClr val="000000">
                      <a:alpha val="43137"/>
                    </a:srgbClr>
                  </a:outerShdw>
                </a:effectLst>
                <a:latin typeface="Calibri"/>
              </a:rPr>
              <a:t>What is the rocky ground? </a:t>
            </a:r>
          </a:p>
          <a:p>
            <a:pPr eaLnBrk="1" hangingPunct="1">
              <a:defRPr/>
            </a:pPr>
            <a:r>
              <a:rPr lang="en-US" sz="3600" b="1" dirty="0">
                <a:solidFill>
                  <a:srgbClr val="FEFAF4"/>
                </a:solidFill>
                <a:effectLst>
                  <a:outerShdw blurRad="38100" dist="38100" dir="2700000" algn="tl">
                    <a:srgbClr val="000000">
                      <a:alpha val="43137"/>
                    </a:srgbClr>
                  </a:outerShdw>
                </a:effectLst>
                <a:latin typeface="Calibri"/>
              </a:rPr>
              <a:t>What are the thorns? </a:t>
            </a:r>
          </a:p>
        </p:txBody>
      </p:sp>
      <p:pic>
        <p:nvPicPr>
          <p:cNvPr id="11270" name="Picture 6" descr="Sir John Everett Millais, Bt from Illustrations to `The Parables of Our Lord', engraved by the Dalziel Brothers, The Sower published 1864"/>
          <p:cNvPicPr>
            <a:picLocks noChangeAspect="1" noChangeArrowheads="1"/>
          </p:cNvPicPr>
          <p:nvPr/>
        </p:nvPicPr>
        <p:blipFill>
          <a:blip r:embed="rId5" cstate="print"/>
          <a:srcRect/>
          <a:stretch>
            <a:fillRect/>
          </a:stretch>
        </p:blipFill>
        <p:spPr bwMode="auto">
          <a:xfrm>
            <a:off x="7467600" y="2514601"/>
            <a:ext cx="2895600" cy="3706813"/>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96478499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par>
                                <p:cTn id="8" presetID="10" presetClass="entr" presetSubtype="0" fill="hold" nodeType="withEffect">
                                  <p:stCondLst>
                                    <p:cond delay="175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500"/>
                                        <p:tgtEl>
                                          <p:spTgt spid="112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5" fill="hold" nodeType="clickEffect">
                                  <p:stCondLst>
                                    <p:cond delay="0"/>
                                  </p:stCondLst>
                                  <p:iterate type="lt">
                                    <p:tmPct val="10000"/>
                                  </p:iterate>
                                  <p:childTnLst>
                                    <p:set>
                                      <p:cBhvr>
                                        <p:cTn id="27" dur="1" fill="hold">
                                          <p:stCondLst>
                                            <p:cond delay="0"/>
                                          </p:stCondLst>
                                        </p:cTn>
                                        <p:tgtEl>
                                          <p:spTgt spid="5">
                                            <p:txEl>
                                              <p:pRg st="1" end="1"/>
                                            </p:txEl>
                                          </p:spTgt>
                                        </p:tgtEl>
                                        <p:attrNameLst>
                                          <p:attrName>style.visibility</p:attrName>
                                        </p:attrNameLst>
                                      </p:cBhvr>
                                      <p:to>
                                        <p:strVal val="visible"/>
                                      </p:to>
                                    </p:set>
                                    <p:animEffect transition="in" filter="randombar(vertical)">
                                      <p:cBhvr>
                                        <p:cTn id="28" dur="500"/>
                                        <p:tgtEl>
                                          <p:spTgt spid="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304801"/>
            <a:ext cx="4038600" cy="5287963"/>
          </a:xfrm>
        </p:spPr>
        <p:txBody>
          <a:bodyPr/>
          <a:lstStyle/>
          <a:p>
            <a:pPr eaLnBrk="1" hangingPunct="1">
              <a:buNone/>
              <a:defRPr/>
            </a:pPr>
            <a:r>
              <a:rPr lang="en-US" sz="4400" b="1" dirty="0">
                <a:solidFill>
                  <a:schemeClr val="bg1"/>
                </a:solidFill>
                <a:effectLst>
                  <a:outerShdw blurRad="38100" dist="38100" dir="2700000" algn="tl">
                    <a:srgbClr val="000000">
                      <a:alpha val="43137"/>
                    </a:srgbClr>
                  </a:outerShdw>
                </a:effectLst>
              </a:rPr>
              <a:t>What is the good ground? </a:t>
            </a:r>
          </a:p>
          <a:p>
            <a:pPr eaLnBrk="1" hangingPunct="1">
              <a:buNone/>
              <a:defRPr/>
            </a:pPr>
            <a:r>
              <a:rPr lang="en-US" sz="4400" b="1" dirty="0">
                <a:solidFill>
                  <a:schemeClr val="bg1"/>
                </a:solidFill>
                <a:effectLst>
                  <a:outerShdw blurRad="38100" dist="38100" dir="2700000" algn="tl">
                    <a:srgbClr val="000000">
                      <a:alpha val="43137"/>
                    </a:srgbClr>
                  </a:outerShdw>
                </a:effectLst>
              </a:rPr>
              <a:t>What are the roots? </a:t>
            </a:r>
          </a:p>
          <a:p>
            <a:pPr eaLnBrk="1" hangingPunct="1">
              <a:buNone/>
              <a:defRPr/>
            </a:pPr>
            <a:r>
              <a:rPr lang="en-US" sz="4400" b="1" dirty="0">
                <a:solidFill>
                  <a:schemeClr val="bg1"/>
                </a:solidFill>
                <a:effectLst>
                  <a:outerShdw blurRad="38100" dist="38100" dir="2700000" algn="tl">
                    <a:srgbClr val="000000">
                      <a:alpha val="43137"/>
                    </a:srgbClr>
                  </a:outerShdw>
                </a:effectLst>
              </a:rPr>
              <a:t>What are the cares of the world?</a:t>
            </a:r>
          </a:p>
        </p:txBody>
      </p:sp>
      <p:pic>
        <p:nvPicPr>
          <p:cNvPr id="56322" name="Picture 2" descr="C:\Users\covalt\AppData\Local\Microsoft\Windows\Temporary Internet Files\Content.IE5\RVPDE99J\MC900434389[1].wmf"/>
          <p:cNvPicPr>
            <a:picLocks noChangeAspect="1" noChangeArrowheads="1"/>
          </p:cNvPicPr>
          <p:nvPr/>
        </p:nvPicPr>
        <p:blipFill>
          <a:blip r:embed="rId2" cstate="print"/>
          <a:srcRect/>
          <a:stretch>
            <a:fillRect/>
          </a:stretch>
        </p:blipFill>
        <p:spPr bwMode="auto">
          <a:xfrm>
            <a:off x="2514600" y="838201"/>
            <a:ext cx="3111500" cy="4905375"/>
          </a:xfrm>
          <a:prstGeom prst="rect">
            <a:avLst/>
          </a:prstGeom>
          <a:ln>
            <a:noFill/>
          </a:ln>
          <a:effectLst>
            <a:outerShdw blurRad="292100" dist="139700" dir="2700000" algn="tl" rotWithShape="0">
              <a:srgbClr val="333333">
                <a:alpha val="65000"/>
              </a:srgbClr>
            </a:outerShdw>
          </a:effectLst>
          <a:extLst/>
        </p:spPr>
      </p:pic>
      <p:pic>
        <p:nvPicPr>
          <p:cNvPr id="12292" name="Picture 3"/>
          <p:cNvPicPr>
            <a:picLocks noChangeAspect="1" noChangeArrowheads="1"/>
          </p:cNvPicPr>
          <p:nvPr/>
        </p:nvPicPr>
        <p:blipFill>
          <a:blip r:embed="rId3" cstate="print"/>
          <a:srcRect l="-697" t="189" r="2542" b="1228"/>
          <a:stretch>
            <a:fillRect/>
          </a:stretch>
        </p:blipFill>
        <p:spPr bwMode="auto">
          <a:xfrm>
            <a:off x="3276601" y="1143000"/>
            <a:ext cx="1147763" cy="1295400"/>
          </a:xfrm>
          <a:prstGeom prst="rect">
            <a:avLst/>
          </a:prstGeom>
          <a:noFill/>
          <a:ln>
            <a:noFill/>
          </a:ln>
          <a:effectLst>
            <a:outerShdw blurRad="292100" dist="139700" dir="2700000" algn="ctr" rotWithShape="0">
              <a:schemeClr val="tx1">
                <a:lumMod val="75000"/>
                <a:lumOff val="25000"/>
                <a:alpha val="65000"/>
              </a:schemeClr>
            </a:outerShdw>
          </a:effectLst>
          <a:extLst/>
        </p:spPr>
      </p:pic>
    </p:spTree>
    <p:extLst>
      <p:ext uri="{BB962C8B-B14F-4D97-AF65-F5344CB8AC3E}">
        <p14:creationId xmlns:p14="http://schemas.microsoft.com/office/powerpoint/2010/main" val="398285947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18" presetClass="entr" presetSubtype="9" fill="hold" nodeType="withEffect">
                                  <p:stCondLst>
                                    <p:cond delay="750"/>
                                  </p:stCondLst>
                                  <p:childTnLst>
                                    <p:set>
                                      <p:cBhvr>
                                        <p:cTn id="16" dur="1" fill="hold">
                                          <p:stCondLst>
                                            <p:cond delay="0"/>
                                          </p:stCondLst>
                                        </p:cTn>
                                        <p:tgtEl>
                                          <p:spTgt spid="56322"/>
                                        </p:tgtEl>
                                        <p:attrNameLst>
                                          <p:attrName>style.visibility</p:attrName>
                                        </p:attrNameLst>
                                      </p:cBhvr>
                                      <p:to>
                                        <p:strVal val="visible"/>
                                      </p:to>
                                    </p:set>
                                    <p:animEffect transition="in" filter="strips(upLeft)">
                                      <p:cBhvr>
                                        <p:cTn id="17" dur="500"/>
                                        <p:tgtEl>
                                          <p:spTgt spid="56322"/>
                                        </p:tgtEl>
                                      </p:cBhvr>
                                    </p:animEffect>
                                  </p:childTnLst>
                                </p:cTn>
                              </p:par>
                            </p:childTnLst>
                          </p:cTn>
                        </p:par>
                        <p:par>
                          <p:cTn id="18" fill="hold" nodeType="afterGroup">
                            <p:stCondLst>
                              <p:cond delay="1250"/>
                            </p:stCondLst>
                            <p:childTnLst>
                              <p:par>
                                <p:cTn id="19" presetID="6" presetClass="entr" presetSubtype="32" fill="hold" nodeType="after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circle(out)">
                                      <p:cBhvr>
                                        <p:cTn id="21" dur="2000"/>
                                        <p:tgtEl>
                                          <p:spTgt spid="122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heckerboard(across)">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981200" y="533400"/>
            <a:ext cx="7912100" cy="1828800"/>
          </a:xfrm>
        </p:spPr>
        <p:txBody>
          <a:bodyPr/>
          <a:lstStyle/>
          <a:p>
            <a:pPr eaLnBrk="1" hangingPunct="1">
              <a:buNone/>
              <a:defRPr/>
            </a:pPr>
            <a:r>
              <a:rPr lang="en-US" sz="3600" b="1" dirty="0">
                <a:solidFill>
                  <a:schemeClr val="bg1"/>
                </a:solidFill>
                <a:effectLst>
                  <a:outerShdw blurRad="38100" dist="38100" dir="2700000" algn="tl">
                    <a:srgbClr val="000000">
                      <a:alpha val="43137"/>
                    </a:srgbClr>
                  </a:outerShdw>
                </a:effectLst>
              </a:rPr>
              <a:t>The disciples did not understand the parable. Jesus explained that the seed is the Gospel or Word of God.</a:t>
            </a:r>
          </a:p>
        </p:txBody>
      </p:sp>
      <p:sp>
        <p:nvSpPr>
          <p:cNvPr id="4" name="Content Placeholder 2"/>
          <p:cNvSpPr txBox="1">
            <a:spLocks/>
          </p:cNvSpPr>
          <p:nvPr/>
        </p:nvSpPr>
        <p:spPr bwMode="auto">
          <a:xfrm>
            <a:off x="1828800" y="2209800"/>
            <a:ext cx="5943600" cy="40386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None/>
              <a:defRPr/>
            </a:pPr>
            <a:r>
              <a:rPr lang="en-US" b="1" dirty="0">
                <a:solidFill>
                  <a:srgbClr val="FFC000"/>
                </a:solidFill>
                <a:effectLst>
                  <a:outerShdw blurRad="38100" dist="38100" dir="2700000" algn="tl">
                    <a:srgbClr val="000000">
                      <a:alpha val="43137"/>
                    </a:srgbClr>
                  </a:outerShdw>
                </a:effectLst>
                <a:latin typeface="Calibri"/>
              </a:rPr>
              <a:t>Each type of soil represents our commitment and ability to endure. </a:t>
            </a:r>
          </a:p>
          <a:p>
            <a:pPr eaLnBrk="1" hangingPunct="1">
              <a:buNone/>
              <a:defRPr/>
            </a:pPr>
            <a:r>
              <a:rPr lang="en-US" b="1" dirty="0">
                <a:solidFill>
                  <a:prstClr val="black"/>
                </a:solidFill>
                <a:latin typeface="Calibri"/>
              </a:rPr>
              <a:t>The wayside represents people who heard the Gospel, but didn’t give it a chance to take root. </a:t>
            </a:r>
          </a:p>
        </p:txBody>
      </p:sp>
      <p:pic>
        <p:nvPicPr>
          <p:cNvPr id="5" name="Picture 5" descr="Image"/>
          <p:cNvPicPr>
            <a:picLocks noChangeAspect="1" noChangeArrowheads="1"/>
          </p:cNvPicPr>
          <p:nvPr/>
        </p:nvPicPr>
        <p:blipFill>
          <a:blip r:embed="rId2" cstate="print"/>
          <a:srcRect/>
          <a:stretch>
            <a:fillRect/>
          </a:stretch>
        </p:blipFill>
        <p:spPr bwMode="auto">
          <a:xfrm>
            <a:off x="8077200" y="2819401"/>
            <a:ext cx="2425700" cy="339883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79696472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iterate type="lt">
                                    <p:tmPct val="10000"/>
                                  </p:iterate>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Widescreen</PresentationFormat>
  <Paragraphs>123</Paragraphs>
  <Slides>46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MS PGothic</vt:lpstr>
      <vt:lpstr>Vijaya</vt:lpstr>
      <vt:lpstr>Arial</vt:lpstr>
      <vt:lpstr>Arial Black</vt:lpstr>
      <vt:lpstr>Arial Narrow</vt:lpstr>
      <vt:lpstr>Calibri</vt:lpstr>
      <vt:lpstr>Century Schoolbook</vt:lpstr>
      <vt:lpstr>Lucida Bright</vt:lpstr>
      <vt:lpstr>Papyrus</vt:lpstr>
      <vt:lpstr>Times New Roman</vt:lpstr>
      <vt:lpstr>Verdana</vt:lpstr>
      <vt:lpstr>Global</vt:lpstr>
      <vt:lpstr>5_Office Theme</vt:lpstr>
      <vt:lpstr>A Tour of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TARES or DARNEL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TARES or DARNEL</vt:lpstr>
      <vt:lpstr>DARNEL</vt:lpstr>
      <vt:lpstr>Applications</vt:lpstr>
      <vt:lpstr>Applications</vt:lpstr>
      <vt:lpstr>Applications</vt:lpstr>
      <vt:lpstr>Application</vt:lpstr>
      <vt:lpstr>PowerPoint Presentation</vt:lpstr>
      <vt:lpstr>PowerPoint Presentation</vt:lpstr>
      <vt:lpstr>PowerPoint Presentation</vt:lpstr>
      <vt:lpstr>Jacob Kilby received Triston’s donated heart</vt:lpstr>
      <vt:lpstr>Jacob Kilby received Triston’s donated heart</vt:lpstr>
      <vt:lpstr>PowerPoint Presentation</vt:lpstr>
      <vt:lpstr>PowerPoint Presentation</vt:lpstr>
      <vt:lpstr>PowerPoint Presentation</vt:lpstr>
      <vt:lpstr>PowerPoint Presentation</vt:lpstr>
      <vt:lpstr>PowerPoint Presentation</vt:lpstr>
      <vt:lpstr>What is the “Kingdom of God?”</vt:lpstr>
      <vt:lpstr>Next Week: Kingdom of God Bus Tour </vt:lpstr>
      <vt:lpstr>PowerPoint Presentation</vt:lpstr>
      <vt:lpstr>SECRETS OF THE KINGDOM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Tour of the Kingdom</dc:title>
  <dc:creator>Vincent Lam</dc:creator>
  <cp:lastModifiedBy>Vincent Lam</cp:lastModifiedBy>
  <cp:revision>1</cp:revision>
  <dcterms:created xsi:type="dcterms:W3CDTF">2017-08-27T06:23:53Z</dcterms:created>
  <dcterms:modified xsi:type="dcterms:W3CDTF">2017-08-27T06:24:08Z</dcterms:modified>
</cp:coreProperties>
</file>