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blehub.com/greek/biastai_973.htm" TargetMode="External"/><Relationship Id="rId2" Type="http://schemas.openxmlformats.org/officeDocument/2006/relationships/hyperlink" Target="http://biblehub.com/greek/971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5164-2BDF-46EE-B623-1187576F3B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Breaking 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40805-4518-4852-9C51-84D8643B3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Matthew 11:2-17</a:t>
            </a:r>
          </a:p>
        </p:txBody>
      </p:sp>
    </p:spTree>
    <p:extLst>
      <p:ext uri="{BB962C8B-B14F-4D97-AF65-F5344CB8AC3E}">
        <p14:creationId xmlns:p14="http://schemas.microsoft.com/office/powerpoint/2010/main" val="30106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A5E5-5923-4E67-9E97-131CFBAA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Jesus </a:t>
            </a:r>
            <a:r>
              <a:rPr lang="en-US" u="sng" dirty="0"/>
              <a:t>Defends</a:t>
            </a:r>
            <a:r>
              <a:rPr lang="en-US" dirty="0"/>
              <a:t> John the Baptist (v. 7-10)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F2EE-5F92-418C-8CCE-D6D9D8C60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“I tell you the truth: Among those born of women there has not risen anyone greater than John the Baptist…” (v. 11a)</a:t>
            </a:r>
          </a:p>
        </p:txBody>
      </p:sp>
    </p:spTree>
    <p:extLst>
      <p:ext uri="{BB962C8B-B14F-4D97-AF65-F5344CB8AC3E}">
        <p14:creationId xmlns:p14="http://schemas.microsoft.com/office/powerpoint/2010/main" val="94194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A5E2A-6359-4748-8590-A33E96A4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those in the kingdom of heaven greater than John the Baptist?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1F61-30B4-4317-A036-BFB11851A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“… yet he who is least in the kingdom is greater than he.” (v. 11b)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8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85D7-3D6A-4263-89E6-356F03B2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the kingdom of heaven experience violence? (v.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345FC-843E-4E59-8709-00CD58744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053915" cy="3649133"/>
          </a:xfrm>
        </p:spPr>
        <p:txBody>
          <a:bodyPr>
            <a:normAutofit/>
          </a:bodyPr>
          <a:lstStyle/>
          <a:p>
            <a:r>
              <a:rPr lang="en-US" sz="2400" dirty="0"/>
              <a:t>“From the days of John the Baptist until now the kingdom of heaven has </a:t>
            </a:r>
            <a:r>
              <a:rPr lang="en-US" sz="2400" dirty="0">
                <a:solidFill>
                  <a:srgbClr val="FFC000"/>
                </a:solidFill>
              </a:rPr>
              <a:t>suffered violence</a:t>
            </a:r>
            <a:r>
              <a:rPr lang="en-US" sz="2400" dirty="0"/>
              <a:t>, and the </a:t>
            </a:r>
            <a:r>
              <a:rPr lang="en-US" sz="2400" dirty="0">
                <a:solidFill>
                  <a:srgbClr val="FFC000"/>
                </a:solidFill>
              </a:rPr>
              <a:t>violent take it by force</a:t>
            </a:r>
            <a:r>
              <a:rPr lang="en-US" sz="2400" dirty="0"/>
              <a:t>.” (ESV)</a:t>
            </a:r>
          </a:p>
          <a:p>
            <a:r>
              <a:rPr lang="en-US" sz="2400" dirty="0"/>
              <a:t>“</a:t>
            </a:r>
            <a:r>
              <a:rPr lang="en-US" sz="2400" baseline="30000" dirty="0"/>
              <a:t> </a:t>
            </a:r>
            <a:r>
              <a:rPr lang="en-US" sz="2400" dirty="0"/>
              <a:t>And from the time John the Baptist began preaching until now, the Kingdom of Heaven has been </a:t>
            </a:r>
            <a:r>
              <a:rPr lang="en-US" sz="2400" dirty="0">
                <a:solidFill>
                  <a:srgbClr val="FFC000"/>
                </a:solidFill>
              </a:rPr>
              <a:t>forcefully advancing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C000"/>
                </a:solidFill>
              </a:rPr>
              <a:t>violent people are attacking it</a:t>
            </a:r>
            <a:r>
              <a:rPr lang="en-US" sz="2400" dirty="0"/>
              <a:t>.” (NLT)</a:t>
            </a:r>
          </a:p>
          <a:p>
            <a:r>
              <a:rPr lang="en-US" sz="2400" dirty="0"/>
              <a:t>“From the days of John the Baptist until now, the kingdom of heaven has been </a:t>
            </a:r>
            <a:r>
              <a:rPr lang="en-US" sz="2400" dirty="0">
                <a:solidFill>
                  <a:srgbClr val="FFC000"/>
                </a:solidFill>
              </a:rPr>
              <a:t>suffering violence</a:t>
            </a:r>
            <a:r>
              <a:rPr lang="en-US" sz="2400" dirty="0"/>
              <a:t>, and the </a:t>
            </a:r>
            <a:r>
              <a:rPr lang="en-US" sz="2400" dirty="0">
                <a:solidFill>
                  <a:srgbClr val="FFC000"/>
                </a:solidFill>
              </a:rPr>
              <a:t>violent have been seizing it by force</a:t>
            </a:r>
            <a:r>
              <a:rPr lang="en-US" sz="2400" dirty="0"/>
              <a:t>.” (HCSB)</a:t>
            </a:r>
          </a:p>
          <a:p>
            <a:r>
              <a:rPr lang="en-US" sz="2400" dirty="0"/>
              <a:t>“From the days of John the Baptist until now the kingdom of heaven has been </a:t>
            </a:r>
            <a:r>
              <a:rPr lang="en-US" sz="2400" dirty="0">
                <a:solidFill>
                  <a:srgbClr val="FFC000"/>
                </a:solidFill>
              </a:rPr>
              <a:t>forcefully advancing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C000"/>
                </a:solidFill>
              </a:rPr>
              <a:t>forceful men lay hold of it</a:t>
            </a:r>
            <a:r>
              <a:rPr lang="en-US" sz="2400" dirty="0"/>
              <a:t>.” (NIV 1984)</a:t>
            </a:r>
          </a:p>
        </p:txBody>
      </p:sp>
    </p:spTree>
    <p:extLst>
      <p:ext uri="{BB962C8B-B14F-4D97-AF65-F5344CB8AC3E}">
        <p14:creationId xmlns:p14="http://schemas.microsoft.com/office/powerpoint/2010/main" val="64346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85D7-3D6A-4263-89E6-356F03B2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the kingdom of heaven experience violence? (v.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345FC-843E-4E59-8709-00CD58744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29236"/>
          </a:xfrm>
        </p:spPr>
        <p:txBody>
          <a:bodyPr>
            <a:normAutofit/>
          </a:bodyPr>
          <a:lstStyle/>
          <a:p>
            <a:r>
              <a:rPr lang="en-US" dirty="0"/>
              <a:t>“From the days of John the Baptist until now the kingdom of heaven has </a:t>
            </a:r>
            <a:r>
              <a:rPr lang="en-US" dirty="0">
                <a:solidFill>
                  <a:srgbClr val="FFC000"/>
                </a:solidFill>
              </a:rPr>
              <a:t>suffered violence</a:t>
            </a:r>
            <a:r>
              <a:rPr lang="en-US" dirty="0"/>
              <a:t>, and the </a:t>
            </a:r>
            <a:r>
              <a:rPr lang="en-US" dirty="0">
                <a:solidFill>
                  <a:srgbClr val="FFC000"/>
                </a:solidFill>
              </a:rPr>
              <a:t>violent take it by force</a:t>
            </a:r>
            <a:r>
              <a:rPr lang="en-US" dirty="0"/>
              <a:t>.” (ESV)</a:t>
            </a:r>
          </a:p>
          <a:p>
            <a:r>
              <a:rPr lang="en-US" dirty="0"/>
              <a:t>“From the days of John the Baptist until now the kingdom of heaven has been </a:t>
            </a:r>
            <a:r>
              <a:rPr lang="en-US" dirty="0">
                <a:solidFill>
                  <a:srgbClr val="FFC000"/>
                </a:solidFill>
              </a:rPr>
              <a:t>forcefully advancing</a:t>
            </a:r>
            <a:r>
              <a:rPr lang="en-US" dirty="0"/>
              <a:t>, and </a:t>
            </a:r>
            <a:r>
              <a:rPr lang="en-US" dirty="0">
                <a:solidFill>
                  <a:srgbClr val="FFC000"/>
                </a:solidFill>
              </a:rPr>
              <a:t>forceful men lay hold of it</a:t>
            </a:r>
            <a:r>
              <a:rPr lang="en-US" dirty="0"/>
              <a:t>.” (NIV 1984)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l-GR" sz="2400" dirty="0"/>
              <a:t> ἀπὸ  δὲ  τῶν  ἡμερῶν  Ἰωάννου  τοῦ  Βαπτιστοῦ  ἕως  ἄρτι  ἡ  βασιλεία  τῶν  οὐρανῶν  </a:t>
            </a:r>
            <a:r>
              <a:rPr lang="el-GR" sz="2400" dirty="0">
                <a:solidFill>
                  <a:srgbClr val="FFC000"/>
                </a:solidFill>
              </a:rPr>
              <a:t>βιάζεται</a:t>
            </a:r>
            <a:r>
              <a:rPr lang="el-GR" sz="2400" dirty="0">
                <a:hlinkClick r:id="rId2" tooltip="biazetai: is taken by violence -- 971: I use force, violence, suffer violence -- Verb - Present Indicative Middle or Passive - 3rd Person Singular"/>
              </a:rPr>
              <a:t>,</a:t>
            </a:r>
            <a:r>
              <a:rPr lang="el-GR" sz="2400" dirty="0"/>
              <a:t>  καὶ  </a:t>
            </a:r>
            <a:r>
              <a:rPr lang="el-GR" sz="2400" dirty="0">
                <a:solidFill>
                  <a:srgbClr val="FFC000"/>
                </a:solidFill>
              </a:rPr>
              <a:t>βιασταὶ</a:t>
            </a:r>
            <a:r>
              <a:rPr lang="el-GR" sz="2400" dirty="0"/>
              <a:t>  </a:t>
            </a:r>
            <a:r>
              <a:rPr lang="el-GR" sz="2400" dirty="0">
                <a:solidFill>
                  <a:srgbClr val="FFC000"/>
                </a:solidFill>
              </a:rPr>
              <a:t>ἁρπάζουσιν</a:t>
            </a:r>
            <a:r>
              <a:rPr lang="el-GR" sz="2400" dirty="0"/>
              <a:t>  αὐτήν</a:t>
            </a:r>
            <a:r>
              <a:rPr lang="el-GR" dirty="0"/>
              <a:t>.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sz="2400" dirty="0">
                <a:solidFill>
                  <a:srgbClr val="FFC000"/>
                </a:solidFill>
              </a:rPr>
              <a:t>Βιάζεται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l-GR" sz="2400" dirty="0">
                <a:solidFill>
                  <a:srgbClr val="FFC000"/>
                </a:solidFill>
              </a:rPr>
              <a:t>βιασταὶ </a:t>
            </a:r>
            <a:r>
              <a:rPr lang="en-US" sz="2400" dirty="0"/>
              <a:t>- </a:t>
            </a:r>
            <a:r>
              <a:rPr lang="en-US" sz="2400" dirty="0" err="1"/>
              <a:t>biazetai</a:t>
            </a:r>
            <a:r>
              <a:rPr lang="en-US" sz="2400" dirty="0"/>
              <a:t> /</a:t>
            </a:r>
            <a:r>
              <a:rPr lang="en-US" sz="2400" dirty="0">
                <a:hlinkClick r:id="rId3" tooltip="biastai: forceful men"/>
              </a:rPr>
              <a:t> </a:t>
            </a:r>
            <a:r>
              <a:rPr lang="en-US" sz="2400" dirty="0" err="1"/>
              <a:t>biastai</a:t>
            </a:r>
            <a:r>
              <a:rPr lang="en-US" sz="2400" dirty="0"/>
              <a:t> = to force; inflict violence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85D7-3D6A-4263-89E6-356F03B2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Possibility #1: Political Unrest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345FC-843E-4E59-8709-00CD58744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29236"/>
          </a:xfrm>
        </p:spPr>
        <p:txBody>
          <a:bodyPr>
            <a:normAutofit/>
          </a:bodyPr>
          <a:lstStyle/>
          <a:p>
            <a:r>
              <a:rPr lang="en-US" sz="2400" dirty="0"/>
              <a:t>Arguments For:</a:t>
            </a:r>
          </a:p>
          <a:p>
            <a:pPr lvl="1"/>
            <a:r>
              <a:rPr lang="en-US" sz="2400" dirty="0"/>
              <a:t>John the Baptist is in prison</a:t>
            </a:r>
          </a:p>
          <a:p>
            <a:pPr lvl="1"/>
            <a:r>
              <a:rPr lang="en-US" sz="2400" dirty="0"/>
              <a:t>Zealots call for war against the Roman Empire</a:t>
            </a:r>
          </a:p>
          <a:p>
            <a:r>
              <a:rPr lang="en-US" sz="2600" dirty="0"/>
              <a:t>Arguments Against:</a:t>
            </a:r>
          </a:p>
          <a:p>
            <a:pPr lvl="1"/>
            <a:r>
              <a:rPr lang="en-US" sz="2400" dirty="0"/>
              <a:t>Jesus rarely commented on political matters, if at all</a:t>
            </a:r>
          </a:p>
          <a:p>
            <a:pPr lvl="1"/>
            <a:r>
              <a:rPr lang="en-US" sz="2400" dirty="0"/>
              <a:t>The kingdom of heaven is not physical (John 18:36)</a:t>
            </a:r>
          </a:p>
          <a:p>
            <a:pPr lvl="1"/>
            <a:r>
              <a:rPr lang="en-US" sz="2400" dirty="0"/>
              <a:t>“From the days of John the Baptist…” is a specific time frame reference</a:t>
            </a:r>
          </a:p>
        </p:txBody>
      </p:sp>
    </p:spTree>
    <p:extLst>
      <p:ext uri="{BB962C8B-B14F-4D97-AF65-F5344CB8AC3E}">
        <p14:creationId xmlns:p14="http://schemas.microsoft.com/office/powerpoint/2010/main" val="8980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E102-80A7-494B-BE9B-1B21C622D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Possibility #2: Opposition to John’s Ministry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AEDD-3D9B-4471-B11E-E8F5901FA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Arguments For:</a:t>
            </a:r>
          </a:p>
          <a:p>
            <a:pPr lvl="1"/>
            <a:r>
              <a:rPr lang="en-US" sz="2400" dirty="0"/>
              <a:t>Puts the kingdom of heaven back in context with John the Baptist</a:t>
            </a:r>
          </a:p>
          <a:p>
            <a:pPr lvl="1"/>
            <a:r>
              <a:rPr lang="en-US" sz="2400" dirty="0"/>
              <a:t>Correctly interprets the kingdom of heaven as non-political</a:t>
            </a:r>
          </a:p>
          <a:p>
            <a:r>
              <a:rPr lang="en-US" sz="2400" dirty="0"/>
              <a:t>Arguments Against:</a:t>
            </a:r>
          </a:p>
          <a:p>
            <a:pPr lvl="1"/>
            <a:r>
              <a:rPr lang="en-US" sz="2400" dirty="0"/>
              <a:t>Characterizes the kingdom of heaven as vulnerable, subjectable</a:t>
            </a:r>
          </a:p>
        </p:txBody>
      </p:sp>
    </p:spTree>
    <p:extLst>
      <p:ext uri="{BB962C8B-B14F-4D97-AF65-F5344CB8AC3E}">
        <p14:creationId xmlns:p14="http://schemas.microsoft.com/office/powerpoint/2010/main" val="13564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946F0-9B54-490B-A265-7E50D7BF6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93" r="14859" b="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A1B170-A707-42DC-95AE-6AED6457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How can the kingdom of heaven experience violence? (v.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B2EE8-7CCB-41AF-9C29-EF36F0BF0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3" y="2300748"/>
            <a:ext cx="5848964" cy="39820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i="1" baseline="30000" dirty="0"/>
              <a:t>12 </a:t>
            </a:r>
            <a:r>
              <a:rPr lang="en-US" sz="2400" i="1" dirty="0"/>
              <a:t>“I will surely gather all of you, Jacob;</a:t>
            </a:r>
            <a:br>
              <a:rPr lang="en-US" sz="2400" i="1" dirty="0"/>
            </a:br>
            <a:r>
              <a:rPr lang="en-US" sz="2400" i="1" dirty="0"/>
              <a:t>    I will surely bring together the remnant of Israel.</a:t>
            </a:r>
            <a:br>
              <a:rPr lang="en-US" sz="2400" i="1" dirty="0"/>
            </a:br>
            <a:r>
              <a:rPr lang="en-US" sz="2400" i="1" dirty="0"/>
              <a:t>   I will bring them together like sheep in a pen,</a:t>
            </a:r>
            <a:br>
              <a:rPr lang="en-US" sz="2400" i="1" dirty="0"/>
            </a:br>
            <a:r>
              <a:rPr lang="en-US" sz="2400" i="1" dirty="0"/>
              <a:t>    like a flock in its pasture;</a:t>
            </a:r>
            <a:br>
              <a:rPr lang="en-US" sz="2400" i="1" dirty="0"/>
            </a:br>
            <a:r>
              <a:rPr lang="en-US" sz="2400" i="1" dirty="0"/>
              <a:t>    the place will throng with people.</a:t>
            </a:r>
            <a:br>
              <a:rPr lang="en-US" sz="2400" i="1" dirty="0"/>
            </a:br>
            <a:r>
              <a:rPr lang="en-US" sz="2400" i="1" baseline="30000" dirty="0"/>
              <a:t>13 </a:t>
            </a:r>
            <a:r>
              <a:rPr lang="en-US" sz="2400" i="1" dirty="0"/>
              <a:t>The One who </a:t>
            </a:r>
            <a:r>
              <a:rPr lang="en-US" sz="2400" i="1" dirty="0">
                <a:solidFill>
                  <a:schemeClr val="accent5"/>
                </a:solidFill>
              </a:rPr>
              <a:t>breaks open </a:t>
            </a:r>
            <a:r>
              <a:rPr lang="en-US" sz="2400" i="1" dirty="0"/>
              <a:t>the way will go up before them;</a:t>
            </a:r>
            <a:br>
              <a:rPr lang="en-US" sz="2400" i="1" dirty="0"/>
            </a:br>
            <a:r>
              <a:rPr lang="en-US" sz="2400" i="1" dirty="0"/>
              <a:t>    they will </a:t>
            </a:r>
            <a:r>
              <a:rPr lang="en-US" sz="2400" i="1" dirty="0">
                <a:solidFill>
                  <a:schemeClr val="accent5"/>
                </a:solidFill>
              </a:rPr>
              <a:t>break through </a:t>
            </a:r>
            <a:r>
              <a:rPr lang="en-US" sz="2400" i="1" dirty="0"/>
              <a:t>the gate and go out.</a:t>
            </a:r>
            <a:br>
              <a:rPr lang="en-US" sz="2400" i="1" dirty="0"/>
            </a:br>
            <a:r>
              <a:rPr lang="en-US" sz="2400" i="1" dirty="0"/>
              <a:t>Their King will pass through before them,</a:t>
            </a:r>
            <a:br>
              <a:rPr lang="en-US" sz="2400" i="1" dirty="0"/>
            </a:br>
            <a:r>
              <a:rPr lang="en-US" sz="2400" i="1" dirty="0"/>
              <a:t>    the </a:t>
            </a:r>
            <a:r>
              <a:rPr lang="en-US" sz="2400" i="1" cap="small" dirty="0"/>
              <a:t>Lord</a:t>
            </a:r>
            <a:r>
              <a:rPr lang="en-US" sz="2400" i="1" dirty="0"/>
              <a:t> at their head.”         </a:t>
            </a:r>
            <a:r>
              <a:rPr lang="en-US" sz="2400" dirty="0"/>
              <a:t>(Micah 2:12-13)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87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32E7-CDAE-4B19-B471-F9E162E4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Possibility #3: Fulfillment of Micah’s Prophecy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702F1-52F6-4A01-8447-83CCB4070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“From the days of John the Baptist until now the kingdom of heaven has been </a:t>
            </a:r>
            <a:r>
              <a:rPr lang="en-US" sz="2400" dirty="0">
                <a:solidFill>
                  <a:srgbClr val="FFC000"/>
                </a:solidFill>
              </a:rPr>
              <a:t>forcefully advancing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C000"/>
                </a:solidFill>
              </a:rPr>
              <a:t>forceful men lay hold of it</a:t>
            </a:r>
            <a:r>
              <a:rPr lang="en-US" sz="2400" dirty="0"/>
              <a:t>.” (NIV 1984)</a:t>
            </a:r>
          </a:p>
          <a:p>
            <a:endParaRPr lang="en-US" dirty="0"/>
          </a:p>
          <a:p>
            <a:r>
              <a:rPr lang="en-US" sz="2400" dirty="0"/>
              <a:t>John the Baptist = “The Breaker”</a:t>
            </a:r>
          </a:p>
          <a:p>
            <a:r>
              <a:rPr lang="en-US" sz="2400" dirty="0"/>
              <a:t>Jesus = “The King”</a:t>
            </a:r>
          </a:p>
        </p:txBody>
      </p:sp>
    </p:spTree>
    <p:extLst>
      <p:ext uri="{BB962C8B-B14F-4D97-AF65-F5344CB8AC3E}">
        <p14:creationId xmlns:p14="http://schemas.microsoft.com/office/powerpoint/2010/main" val="3427551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3801-2009-45C4-BECF-724986E7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Jesus </a:t>
            </a:r>
            <a:r>
              <a:rPr lang="en-US" u="sng" dirty="0"/>
              <a:t>Proclaims</a:t>
            </a:r>
            <a:r>
              <a:rPr lang="en-US" dirty="0"/>
              <a:t> that the Kingdom of Heaven is </a:t>
            </a:r>
            <a:r>
              <a:rPr lang="en-US" u="sng" dirty="0"/>
              <a:t>Breaking</a:t>
            </a:r>
            <a:r>
              <a:rPr lang="en-US" dirty="0"/>
              <a:t> </a:t>
            </a:r>
            <a:r>
              <a:rPr lang="en-US" u="sng" dirty="0"/>
              <a:t>Out</a:t>
            </a:r>
            <a:r>
              <a:rPr lang="en-US" dirty="0"/>
              <a:t> (V. 11-15)</a:t>
            </a:r>
          </a:p>
        </p:txBody>
      </p:sp>
    </p:spTree>
    <p:extLst>
      <p:ext uri="{BB962C8B-B14F-4D97-AF65-F5344CB8AC3E}">
        <p14:creationId xmlns:p14="http://schemas.microsoft.com/office/powerpoint/2010/main" val="3572256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242F-B599-4BE0-8BAE-B0C24EBB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the audience like “children in the marketplace”? (v. 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F270E-1E57-412C-87B7-1613C9E5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baseline="30000" dirty="0"/>
              <a:t>16</a:t>
            </a:r>
            <a:r>
              <a:rPr lang="en-US" sz="2400" i="1" dirty="0"/>
              <a:t> To what can I compare this generation? They are like children sitting in the marketplaces and calling out to others,</a:t>
            </a:r>
          </a:p>
          <a:p>
            <a:pPr marL="0" indent="0">
              <a:buNone/>
            </a:pPr>
            <a:r>
              <a:rPr lang="en-US" sz="2400" i="1" baseline="30000" dirty="0"/>
              <a:t>17</a:t>
            </a:r>
            <a:r>
              <a:rPr lang="en-US" sz="2400" i="1" dirty="0"/>
              <a:t> “We played the flute for you,</a:t>
            </a:r>
            <a:br>
              <a:rPr lang="en-US" sz="2400" i="1" dirty="0"/>
            </a:br>
            <a:r>
              <a:rPr lang="en-US" sz="2400" i="1" dirty="0"/>
              <a:t>but you did not dance;</a:t>
            </a:r>
            <a:br>
              <a:rPr lang="en-US" sz="2400" i="1" dirty="0"/>
            </a:br>
            <a:r>
              <a:rPr lang="en-US" sz="2400" i="1" dirty="0"/>
              <a:t>we sang a dirge,</a:t>
            </a:r>
            <a:br>
              <a:rPr lang="en-US" sz="2400" i="1" dirty="0"/>
            </a:br>
            <a:r>
              <a:rPr lang="en-US" sz="2400" i="1" dirty="0"/>
              <a:t>but you did not mourn.” </a:t>
            </a:r>
            <a:r>
              <a:rPr lang="en-US" sz="2400" dirty="0"/>
              <a:t>(Mt. 11:16-17)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3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A38F-A877-4DDB-AC07-00473253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3CF5E-4B2D-4AAB-BFB9-B26B18F79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is John the Baptist suddenly doubting Jesus? (v. 3)</a:t>
            </a:r>
          </a:p>
          <a:p>
            <a:r>
              <a:rPr lang="en-US" sz="2400" dirty="0"/>
              <a:t>Why are those in the kingdom of heaven greater than John the Baptist? (v. 11)</a:t>
            </a:r>
          </a:p>
          <a:p>
            <a:r>
              <a:rPr lang="en-US" sz="2400" dirty="0"/>
              <a:t>How can the kingdom of heaven experience violence? (v. 12)</a:t>
            </a:r>
          </a:p>
          <a:p>
            <a:r>
              <a:rPr lang="en-US" sz="2400" dirty="0"/>
              <a:t>How is the audience like “children in the marketplace”? (v. 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/>
          <a:srcRect l="12499" r="17991" b="-1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2D36B-6E3B-4E8D-8919-658B58AB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en-US" dirty="0"/>
              <a:t>Possibility #1: Children’s Game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/>
          </a:bodyPr>
          <a:lstStyle/>
          <a:p>
            <a:r>
              <a:rPr lang="en-US" dirty="0"/>
              <a:t>“We played the flute for you…” = Wedding Game</a:t>
            </a:r>
          </a:p>
          <a:p>
            <a:r>
              <a:rPr lang="en-US" dirty="0"/>
              <a:t>“We sang a dirge…” = Funeral Game</a:t>
            </a:r>
          </a:p>
        </p:txBody>
      </p:sp>
    </p:spTree>
    <p:extLst>
      <p:ext uri="{BB962C8B-B14F-4D97-AF65-F5344CB8AC3E}">
        <p14:creationId xmlns:p14="http://schemas.microsoft.com/office/powerpoint/2010/main" val="1563289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752" y="1138986"/>
            <a:ext cx="6095593" cy="441779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FE3FAA-C6CE-4EB8-8544-CCA3508EF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Possibility #2: The Fisherman and the Flute</a:t>
            </a:r>
          </a:p>
        </p:txBody>
      </p:sp>
    </p:spTree>
    <p:extLst>
      <p:ext uri="{BB962C8B-B14F-4D97-AF65-F5344CB8AC3E}">
        <p14:creationId xmlns:p14="http://schemas.microsoft.com/office/powerpoint/2010/main" val="270075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DD2DD-F023-4DE8-8FB8-5127A7BF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Jesus </a:t>
            </a:r>
            <a:r>
              <a:rPr lang="en-US" u="sng" dirty="0"/>
              <a:t>Warns</a:t>
            </a:r>
            <a:r>
              <a:rPr lang="en-US" dirty="0"/>
              <a:t> the People to be </a:t>
            </a:r>
            <a:r>
              <a:rPr lang="en-US" u="sng" dirty="0"/>
              <a:t>Aware</a:t>
            </a:r>
            <a:r>
              <a:rPr lang="en-US" dirty="0"/>
              <a:t> (v. 16-17)</a:t>
            </a:r>
          </a:p>
        </p:txBody>
      </p:sp>
    </p:spTree>
    <p:extLst>
      <p:ext uri="{BB962C8B-B14F-4D97-AF65-F5344CB8AC3E}">
        <p14:creationId xmlns:p14="http://schemas.microsoft.com/office/powerpoint/2010/main" val="193507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FA97-7755-417F-A681-88D9F6A1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14516"/>
          </a:xfrm>
        </p:spPr>
        <p:txBody>
          <a:bodyPr>
            <a:normAutofit fontScale="90000"/>
          </a:bodyPr>
          <a:lstStyle/>
          <a:p>
            <a:r>
              <a:rPr lang="en-US" dirty="0"/>
              <a:t>Why did John the Baptist Doubt?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E95C49-3343-48B6-987C-384E7B1179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735017"/>
              </p:ext>
            </p:extLst>
          </p:nvPr>
        </p:nvGraphicFramePr>
        <p:xfrm>
          <a:off x="685800" y="1356852"/>
          <a:ext cx="10581968" cy="4133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984">
                  <a:extLst>
                    <a:ext uri="{9D8B030D-6E8A-4147-A177-3AD203B41FA5}">
                      <a16:colId xmlns:a16="http://schemas.microsoft.com/office/drawing/2014/main" val="2902911284"/>
                    </a:ext>
                  </a:extLst>
                </a:gridCol>
                <a:gridCol w="5290984">
                  <a:extLst>
                    <a:ext uri="{9D8B030D-6E8A-4147-A177-3AD203B41FA5}">
                      <a16:colId xmlns:a16="http://schemas.microsoft.com/office/drawing/2014/main" val="4192355534"/>
                    </a:ext>
                  </a:extLst>
                </a:gridCol>
              </a:tblGrid>
              <a:tr h="436275">
                <a:tc>
                  <a:txBody>
                    <a:bodyPr/>
                    <a:lstStyle/>
                    <a:p>
                      <a:r>
                        <a:rPr lang="en-US" dirty="0"/>
                        <a:t>Jesus’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26136"/>
                  </a:ext>
                </a:extLst>
              </a:tr>
              <a:tr h="824739">
                <a:tc>
                  <a:txBody>
                    <a:bodyPr/>
                    <a:lstStyle/>
                    <a:p>
                      <a:r>
                        <a:rPr lang="en-US" sz="2000" dirty="0"/>
                        <a:t>“The blind receive sight…” (Mt. 11:5)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“Then the eyes of the blind be opened…” (Isa. 35:5)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31055"/>
                  </a:ext>
                </a:extLst>
              </a:tr>
              <a:tr h="466157">
                <a:tc>
                  <a:txBody>
                    <a:bodyPr/>
                    <a:lstStyle/>
                    <a:p>
                      <a:r>
                        <a:rPr lang="en-US" sz="2000" dirty="0"/>
                        <a:t>“..the lame walk…” (Mt. 11:5)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“Then will the lame leap like a deer…” (Isa. 35:6)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442671"/>
                  </a:ext>
                </a:extLst>
              </a:tr>
              <a:tr h="824739">
                <a:tc>
                  <a:txBody>
                    <a:bodyPr/>
                    <a:lstStyle/>
                    <a:p>
                      <a:r>
                        <a:rPr lang="en-US" sz="2000" dirty="0"/>
                        <a:t>“…those who have leprosy are cured…” (Mt. 11:5)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“…the unclean will not journey on [the way]…” (Isa. 35:8)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728223"/>
                  </a:ext>
                </a:extLst>
              </a:tr>
              <a:tr h="824739">
                <a:tc>
                  <a:txBody>
                    <a:bodyPr/>
                    <a:lstStyle/>
                    <a:p>
                      <a:r>
                        <a:rPr lang="en-US" sz="2000" dirty="0"/>
                        <a:t>“…the dead are raised…” (Mt. 11:5)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“But your dead will live, Lord; their bodies will rise…” (Isa. 26:19a)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345563"/>
                  </a:ext>
                </a:extLst>
              </a:tr>
              <a:tr h="756912">
                <a:tc>
                  <a:txBody>
                    <a:bodyPr/>
                    <a:lstStyle/>
                    <a:p>
                      <a:r>
                        <a:rPr lang="en-US" sz="2000" dirty="0"/>
                        <a:t>“…the good news is preached to the poor.” (Mt. 11:5)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“…the Lord has anointed me to proclaim good news to the poor.” (Isa. 61:1a)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408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89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FA97-7755-417F-A681-88D9F6A1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14516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Possibility #1: Anticipation of Freedom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E95C49-3343-48B6-987C-384E7B1179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830912"/>
              </p:ext>
            </p:extLst>
          </p:nvPr>
        </p:nvGraphicFramePr>
        <p:xfrm>
          <a:off x="685800" y="1356852"/>
          <a:ext cx="10581968" cy="502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984">
                  <a:extLst>
                    <a:ext uri="{9D8B030D-6E8A-4147-A177-3AD203B41FA5}">
                      <a16:colId xmlns:a16="http://schemas.microsoft.com/office/drawing/2014/main" val="2902911284"/>
                    </a:ext>
                  </a:extLst>
                </a:gridCol>
                <a:gridCol w="5290984">
                  <a:extLst>
                    <a:ext uri="{9D8B030D-6E8A-4147-A177-3AD203B41FA5}">
                      <a16:colId xmlns:a16="http://schemas.microsoft.com/office/drawing/2014/main" val="4192355534"/>
                    </a:ext>
                  </a:extLst>
                </a:gridCol>
              </a:tblGrid>
              <a:tr h="436275">
                <a:tc>
                  <a:txBody>
                    <a:bodyPr/>
                    <a:lstStyle/>
                    <a:p>
                      <a:r>
                        <a:rPr lang="en-US" dirty="0"/>
                        <a:t>Jesus’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26136"/>
                  </a:ext>
                </a:extLst>
              </a:tr>
              <a:tr h="824739">
                <a:tc>
                  <a:txBody>
                    <a:bodyPr/>
                    <a:lstStyle/>
                    <a:p>
                      <a:r>
                        <a:rPr lang="en-US" dirty="0"/>
                        <a:t>               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             (No Reference to Rescue)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“Be strong, do not fear; your God will come… He will come to save you.” (Isa. 35:4)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25713"/>
                  </a:ext>
                </a:extLst>
              </a:tr>
              <a:tr h="824739">
                <a:tc>
                  <a:txBody>
                    <a:bodyPr/>
                    <a:lstStyle/>
                    <a:p>
                      <a:r>
                        <a:rPr lang="en-US" sz="2000" dirty="0"/>
                        <a:t>“The blind receive sight…” (Mt. 11:5)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“Then the eyes of the blind be opened…” (Isa. 35:5)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31055"/>
                  </a:ext>
                </a:extLst>
              </a:tr>
              <a:tr h="273989">
                <a:tc>
                  <a:txBody>
                    <a:bodyPr/>
                    <a:lstStyle/>
                    <a:p>
                      <a:r>
                        <a:rPr lang="en-US" sz="1600" dirty="0"/>
                        <a:t>“..the lame walk…” (Mt. 11:5)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“Then will the lame leap like a deer…” (Isa. 35:6)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442671"/>
                  </a:ext>
                </a:extLst>
              </a:tr>
              <a:tr h="351663">
                <a:tc>
                  <a:txBody>
                    <a:bodyPr/>
                    <a:lstStyle/>
                    <a:p>
                      <a:r>
                        <a:rPr lang="en-US" sz="1600" dirty="0"/>
                        <a:t>“…those who have leprosy are cured…” (Mt. 11:5)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“…the unclean will not journey on [the Way]…” (Isa. 35:8)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728223"/>
                  </a:ext>
                </a:extLst>
              </a:tr>
              <a:tr h="497513">
                <a:tc>
                  <a:txBody>
                    <a:bodyPr/>
                    <a:lstStyle/>
                    <a:p>
                      <a:r>
                        <a:rPr lang="en-US" sz="1600" dirty="0"/>
                        <a:t>“…the dead are raised…” (Mt. 11:5)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“But your dead will live, Lord; their bodies will rise…” (Isa. 26:19a)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345563"/>
                  </a:ext>
                </a:extLst>
              </a:tr>
              <a:tr h="756912">
                <a:tc>
                  <a:txBody>
                    <a:bodyPr/>
                    <a:lstStyle/>
                    <a:p>
                      <a:r>
                        <a:rPr lang="en-US" sz="2000" dirty="0"/>
                        <a:t>“…the good news is preached to the poor.” (Mt. 11:5)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“…the Lord has anointed me to proclaim good news to the poor.” (Isa. 61:1a)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408240"/>
                  </a:ext>
                </a:extLst>
              </a:tr>
              <a:tr h="43627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             (No Reference to Freeing the Prisoner)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“He has sent me…to proclaim freedom for the captives and release from darkness for the prisoners…” (Isa. 61:1b)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68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29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FA97-7755-417F-A681-88D9F6A1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14516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Possibility #2: Validation of Ministry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A56F9E-208D-45FE-AFF0-468874C3C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330245"/>
            <a:ext cx="10131425" cy="34609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i="1" dirty="0"/>
              <a:t>“Are you the one who was to come, </a:t>
            </a:r>
            <a:r>
              <a:rPr lang="en-US" sz="2600" b="1" i="1" dirty="0">
                <a:solidFill>
                  <a:schemeClr val="accent5"/>
                </a:solidFill>
              </a:rPr>
              <a:t>or should we expect someone else</a:t>
            </a:r>
            <a:r>
              <a:rPr lang="en-US" sz="2600" i="1" dirty="0"/>
              <a:t>?” (v. 3)</a:t>
            </a:r>
          </a:p>
          <a:p>
            <a:pPr marL="0" indent="0">
              <a:buNone/>
            </a:pPr>
            <a:r>
              <a:rPr lang="en-US" sz="2600" i="1" dirty="0"/>
              <a:t>                                                                                         </a:t>
            </a:r>
            <a:r>
              <a:rPr lang="el-GR" sz="2600" i="1" dirty="0"/>
              <a:t>ἕτερον προσδοκῶμεν</a:t>
            </a: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												  	  </a:t>
            </a:r>
            <a:r>
              <a:rPr lang="en-US" sz="2600" dirty="0" err="1"/>
              <a:t>heteron</a:t>
            </a:r>
            <a:r>
              <a:rPr lang="en-US" sz="2600" dirty="0"/>
              <a:t> </a:t>
            </a:r>
            <a:r>
              <a:rPr lang="en-US" sz="2600" dirty="0" err="1"/>
              <a:t>prosdokōmen</a:t>
            </a:r>
            <a:endParaRPr lang="en-US" sz="26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600" dirty="0" err="1"/>
              <a:t>Heteron</a:t>
            </a:r>
            <a:r>
              <a:rPr lang="en-US" sz="2600" dirty="0"/>
              <a:t> = Another, of a different type</a:t>
            </a:r>
            <a:endParaRPr lang="en-US" sz="2600" i="1" dirty="0"/>
          </a:p>
          <a:p>
            <a:pPr marL="0" indent="0">
              <a:buNone/>
            </a:pPr>
            <a:r>
              <a:rPr lang="en-US" sz="2600" dirty="0" err="1"/>
              <a:t>Prosdokōmen</a:t>
            </a:r>
            <a:r>
              <a:rPr lang="en-US" sz="2600" dirty="0"/>
              <a:t> = Wait, anticipate</a:t>
            </a:r>
            <a:endParaRPr lang="en-US" sz="22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600" i="1" dirty="0"/>
              <a:t>“…or should we wait for someone different, as we have waited for You?”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62276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1629-9DD3-4929-BE38-D3CAD0E2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Jesus </a:t>
            </a:r>
            <a:r>
              <a:rPr lang="en-US" u="sng" dirty="0"/>
              <a:t>GENTLY</a:t>
            </a:r>
            <a:r>
              <a:rPr lang="en-US" dirty="0"/>
              <a:t> </a:t>
            </a:r>
            <a:r>
              <a:rPr lang="en-US" u="sng" dirty="0"/>
              <a:t>REBUKES</a:t>
            </a:r>
            <a:r>
              <a:rPr lang="en-US" dirty="0"/>
              <a:t> John the Baptist (v. 2-6)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43476-510A-458A-9A03-DF98A0CD2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“Blessed is anyone who does not </a:t>
            </a:r>
            <a:r>
              <a:rPr lang="en-US" sz="2400" i="1" dirty="0">
                <a:solidFill>
                  <a:schemeClr val="accent5"/>
                </a:solidFill>
              </a:rPr>
              <a:t>stumble</a:t>
            </a:r>
            <a:r>
              <a:rPr lang="en-US" sz="2400" i="1" dirty="0"/>
              <a:t> on account of me.” (NIV 1984)</a:t>
            </a:r>
          </a:p>
          <a:p>
            <a:r>
              <a:rPr lang="en-US" sz="2400" i="1" dirty="0"/>
              <a:t>“Blessed is the man who does not </a:t>
            </a:r>
            <a:r>
              <a:rPr lang="en-US" sz="2400" i="1" dirty="0">
                <a:solidFill>
                  <a:schemeClr val="accent5"/>
                </a:solidFill>
              </a:rPr>
              <a:t>fall away </a:t>
            </a:r>
            <a:r>
              <a:rPr lang="en-US" sz="2400" i="1" dirty="0"/>
              <a:t>on account of me.” (NIV 2011)</a:t>
            </a:r>
          </a:p>
          <a:p>
            <a:r>
              <a:rPr lang="en-US" sz="2400" i="1" dirty="0"/>
              <a:t>“And blessed is the one who is not </a:t>
            </a:r>
            <a:r>
              <a:rPr lang="en-US" sz="2400" i="1" dirty="0">
                <a:solidFill>
                  <a:schemeClr val="accent5"/>
                </a:solidFill>
              </a:rPr>
              <a:t>offended</a:t>
            </a:r>
            <a:r>
              <a:rPr lang="en-US" sz="2400" i="1" dirty="0"/>
              <a:t> by me.” (ESV)</a:t>
            </a:r>
          </a:p>
        </p:txBody>
      </p:sp>
    </p:spTree>
    <p:extLst>
      <p:ext uri="{BB962C8B-B14F-4D97-AF65-F5344CB8AC3E}">
        <p14:creationId xmlns:p14="http://schemas.microsoft.com/office/powerpoint/2010/main" val="99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681701-DBCA-4A47-9F82-07A0E684B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5" r="14974" b="-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1A804-C2E5-453E-BB3D-03CFE43A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en-US" dirty="0"/>
              <a:t>2. Jesus </a:t>
            </a:r>
            <a:r>
              <a:rPr lang="en-US" u="sng" dirty="0"/>
              <a:t>Defends</a:t>
            </a:r>
            <a:r>
              <a:rPr lang="en-US" dirty="0"/>
              <a:t> John the Baptist (v. 7-10)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D698B-A7D8-475E-9084-0953DF63D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“What did you go out into the wilderness to see?”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dirty="0"/>
              <a:t>“A reed swayed by the wind?” = someone easily swayed; not strong-willed</a:t>
            </a:r>
          </a:p>
        </p:txBody>
      </p:sp>
    </p:spTree>
    <p:extLst>
      <p:ext uri="{BB962C8B-B14F-4D97-AF65-F5344CB8AC3E}">
        <p14:creationId xmlns:p14="http://schemas.microsoft.com/office/powerpoint/2010/main" val="204084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CEA55C-8A6A-454B-BE11-13F04C3FD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" r="-4" b="-4"/>
          <a:stretch/>
        </p:blipFill>
        <p:spPr>
          <a:xfrm>
            <a:off x="7590936" y="990600"/>
            <a:ext cx="3445714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B51662-0536-4C3F-A595-0E7DFC55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en-US" dirty="0"/>
              <a:t>2. Jesus </a:t>
            </a:r>
            <a:r>
              <a:rPr lang="en-US" u="sng" dirty="0"/>
              <a:t>Defends</a:t>
            </a:r>
            <a:r>
              <a:rPr lang="en-US" dirty="0"/>
              <a:t> John the Baptist (v. 7-10)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5B9FB-D26F-4E17-8C11-69B5D968D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“What did you go out into the wilderness to see?”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dirty="0"/>
              <a:t>“A man dressed in fine clothes?” = someone whose appeal is external only</a:t>
            </a:r>
          </a:p>
        </p:txBody>
      </p:sp>
    </p:spTree>
    <p:extLst>
      <p:ext uri="{BB962C8B-B14F-4D97-AF65-F5344CB8AC3E}">
        <p14:creationId xmlns:p14="http://schemas.microsoft.com/office/powerpoint/2010/main" val="3530536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A5E5-5923-4E67-9E97-131CFBAA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Jesus </a:t>
            </a:r>
            <a:r>
              <a:rPr lang="en-US" u="sng" dirty="0"/>
              <a:t>Defends</a:t>
            </a:r>
            <a:r>
              <a:rPr lang="en-US" dirty="0"/>
              <a:t> John the Baptist (v. 7-10)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F2EE-5F92-418C-8CCE-D6D9D8C60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“I will send my messenger, who will prepare your way before you.” (Mal. 3:1a)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“See, I will send the prophet Elijah to you before that great and dreadful day of the Lord comes. (Mal. </a:t>
            </a:r>
            <a:r>
              <a:rPr lang="en-US" sz="2400"/>
              <a:t>4:5)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9200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759</TotalTime>
  <Words>1158</Words>
  <Application>Microsoft Office PowerPoint</Application>
  <PresentationFormat>Widescreen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Celestial</vt:lpstr>
      <vt:lpstr>Breaking out</vt:lpstr>
      <vt:lpstr>Questions</vt:lpstr>
      <vt:lpstr>Why did John the Baptist Doubt?</vt:lpstr>
      <vt:lpstr>Possibility #1: Anticipation of Freedom</vt:lpstr>
      <vt:lpstr>Possibility #2: Validation of Ministry</vt:lpstr>
      <vt:lpstr>1. Jesus GENTLY REBUKES John the Baptist (v. 2-6)</vt:lpstr>
      <vt:lpstr>2. Jesus Defends John the Baptist (v. 7-10)</vt:lpstr>
      <vt:lpstr>2. Jesus Defends John the Baptist (v. 7-10)</vt:lpstr>
      <vt:lpstr>2. Jesus Defends John the Baptist (v. 7-10)</vt:lpstr>
      <vt:lpstr>2. Jesus Defends John the Baptist (v. 7-10)</vt:lpstr>
      <vt:lpstr>Why are those in the kingdom of heaven greater than John the Baptist?</vt:lpstr>
      <vt:lpstr>How can the kingdom of heaven experience violence? (v. 12)</vt:lpstr>
      <vt:lpstr>How can the kingdom of heaven experience violence? (v. 12)</vt:lpstr>
      <vt:lpstr>Possibility #1: Political Unrest </vt:lpstr>
      <vt:lpstr>Possibility #2: Opposition to John’s Ministry</vt:lpstr>
      <vt:lpstr>How can the kingdom of heaven experience violence? (v. 12)</vt:lpstr>
      <vt:lpstr>Possibility #3: Fulfillment of Micah’s Prophecy</vt:lpstr>
      <vt:lpstr>3. Jesus Proclaims that the Kingdom of Heaven is Breaking Out (V. 11-15)</vt:lpstr>
      <vt:lpstr>How is the audience like “children in the marketplace”? (v. 16)</vt:lpstr>
      <vt:lpstr>Possibility #1: Children’s Game</vt:lpstr>
      <vt:lpstr>Possibility #2: The Fisherman and the Flute</vt:lpstr>
      <vt:lpstr>4. Jesus Warns the People to be Aware (v. 16-17)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out</dc:title>
  <dc:creator>Vincent Lam</dc:creator>
  <cp:lastModifiedBy>Vincent Lam</cp:lastModifiedBy>
  <cp:revision>63</cp:revision>
  <dcterms:created xsi:type="dcterms:W3CDTF">2017-08-02T04:51:49Z</dcterms:created>
  <dcterms:modified xsi:type="dcterms:W3CDTF">2017-08-06T07:58:19Z</dcterms:modified>
</cp:coreProperties>
</file>